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media/image1.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8" r:id="rId4"/>
    <p:sldId id="259" r:id="rId5"/>
    <p:sldId id="260" r:id="rId6"/>
    <p:sldId id="261" r:id="rId7"/>
    <p:sldId id="262" r:id="rId8"/>
    <p:sldId id="263" r:id="rId9"/>
    <p:sldId id="264" r:id="rId10"/>
    <p:sldId id="265" r:id="rId11"/>
    <p:sldId id="266" r:id="rId12"/>
    <p:sldId id="267" r:id="rId13"/>
    <p:sldId id="257" r:id="rId14"/>
    <p:sldId id="269" r:id="rId15"/>
    <p:sldId id="272" r:id="rId16"/>
    <p:sldId id="270" r:id="rId17"/>
    <p:sldId id="273" r:id="rId18"/>
    <p:sldId id="275" r:id="rId19"/>
    <p:sldId id="276" r:id="rId20"/>
    <p:sldId id="277" r:id="rId21"/>
    <p:sldId id="279" r:id="rId22"/>
    <p:sldId id="280" r:id="rId23"/>
    <p:sldId id="278" r:id="rId24"/>
    <p:sldId id="282" r:id="rId25"/>
    <p:sldId id="281" r:id="rId26"/>
    <p:sldId id="284" r:id="rId27"/>
    <p:sldId id="285"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664E00B5-2FB6-4A4E-B2DF-4B66A0E65854}" type="doc">
      <dgm:prSet loTypeId="process" loCatId="process" qsTypeId="urn:microsoft.com/office/officeart/2005/8/quickstyle/simple4" qsCatId="simple" csTypeId="urn:microsoft.com/office/officeart/2005/8/colors/accent1_2" csCatId="colorful"/>
      <dgm:spPr/>
      <dgm:t>
        <a:bodyPr/>
        <a:lstStyle/>
        <a:p>
          <a:endParaRPr lang="en-US"/>
        </a:p>
      </dgm:t>
    </dgm:pt>
    <dgm:pt modelId="{1B97F6D8-8E7B-41BB-AA7F-08CCAA3F75EE}">
      <dgm:prSet/>
      <dgm:spPr/>
      <dgm:t>
        <a:bodyPr/>
        <a:lstStyle/>
        <a:p>
          <a:r>
            <a:rPr lang="en-US"/>
            <a:t>Interface can be used to define a generic template and then one or more abstract classes to define partial implementations of the interface.</a:t>
          </a:r>
        </a:p>
      </dgm:t>
    </dgm:pt>
    <dgm:pt modelId="{0ACA52FF-B3B5-4E26-B386-BDF7551CC63C}" cxnId="{172643E8-0733-403F-979A-67142BDF323C}" type="parTrans">
      <dgm:prSet/>
      <dgm:spPr/>
      <dgm:t>
        <a:bodyPr/>
        <a:lstStyle/>
        <a:p>
          <a:endParaRPr lang="en-US"/>
        </a:p>
      </dgm:t>
    </dgm:pt>
    <dgm:pt modelId="{AF612821-C308-43DE-BAA9-8616BDA7C190}" cxnId="{172643E8-0733-403F-979A-67142BDF323C}" type="sibTrans">
      <dgm:prSet/>
      <dgm:spPr/>
      <dgm:t>
        <a:bodyPr/>
        <a:lstStyle/>
        <a:p>
          <a:endParaRPr lang="en-US"/>
        </a:p>
      </dgm:t>
    </dgm:pt>
    <dgm:pt modelId="{1C7C973F-1D36-413A-B7C5-3F5C60EF095C}">
      <dgm:prSet/>
      <dgm:spPr/>
      <dgm:t>
        <a:bodyPr/>
        <a:lstStyle/>
        <a:p>
          <a:r>
            <a:rPr lang="en-US"/>
            <a:t>Interfaces just specify the method declaration. The method in the interface is implemented in the subclasses.</a:t>
          </a:r>
        </a:p>
      </dgm:t>
    </dgm:pt>
    <dgm:pt modelId="{7A2A37F4-F94C-4C61-94FC-2A4D2019C619}" cxnId="{A7E6B6A4-B3A2-4B1B-B29F-68E626D339CA}" type="parTrans">
      <dgm:prSet/>
      <dgm:spPr/>
      <dgm:t>
        <a:bodyPr/>
        <a:lstStyle/>
        <a:p>
          <a:endParaRPr lang="en-US"/>
        </a:p>
      </dgm:t>
    </dgm:pt>
    <dgm:pt modelId="{EE23B573-BFF7-4830-8236-5FC2E34D2549}" cxnId="{A7E6B6A4-B3A2-4B1B-B29F-68E626D339CA}" type="sibTrans">
      <dgm:prSet/>
      <dgm:spPr/>
      <dgm:t>
        <a:bodyPr/>
        <a:lstStyle/>
        <a:p>
          <a:endParaRPr lang="en-US"/>
        </a:p>
      </dgm:t>
    </dgm:pt>
    <dgm:pt modelId="{8C8588B0-BA29-4230-8A78-FF6DD1C9A94F}">
      <dgm:prSet/>
      <dgm:spPr/>
      <dgm:t>
        <a:bodyPr/>
        <a:lstStyle/>
        <a:p>
          <a:r>
            <a:rPr lang="en-US"/>
            <a:t>Interface definition begins with the keyword interface. An interface like that of an abstract class cannot be instantiated. </a:t>
          </a:r>
        </a:p>
      </dgm:t>
    </dgm:pt>
    <dgm:pt modelId="{56E76E03-A354-47A5-A567-3881FB7CF4DA}" cxnId="{F973D26B-9CD3-4921-92AE-0FAC64C4099C}" type="parTrans">
      <dgm:prSet/>
      <dgm:spPr/>
      <dgm:t>
        <a:bodyPr/>
        <a:lstStyle/>
        <a:p>
          <a:endParaRPr lang="en-US"/>
        </a:p>
      </dgm:t>
    </dgm:pt>
    <dgm:pt modelId="{E820FCDA-21F1-4907-AD22-6817AEA26BE3}" cxnId="{F973D26B-9CD3-4921-92AE-0FAC64C4099C}" type="sibTrans">
      <dgm:prSet/>
      <dgm:spPr/>
      <dgm:t>
        <a:bodyPr/>
        <a:lstStyle/>
        <a:p>
          <a:endParaRPr lang="en-US"/>
        </a:p>
      </dgm:t>
    </dgm:pt>
    <dgm:pt modelId="{F19F1383-F84A-4365-8A49-6A03516AD1C1}">
      <dgm:prSet/>
      <dgm:spPr/>
      <dgm:t>
        <a:bodyPr/>
        <a:lstStyle/>
        <a:p>
          <a:r>
            <a:rPr lang="en-US"/>
            <a:t>Using interfaces we can implement multiple Inheritance</a:t>
          </a:r>
        </a:p>
      </dgm:t>
    </dgm:pt>
    <dgm:pt modelId="{BAF1E526-07CC-4DAB-AE83-BF7473741606}" cxnId="{B98896F1-C69D-4C16-A220-99610B413C6E}" type="parTrans">
      <dgm:prSet/>
      <dgm:spPr/>
      <dgm:t>
        <a:bodyPr/>
        <a:lstStyle/>
        <a:p>
          <a:endParaRPr lang="en-US"/>
        </a:p>
      </dgm:t>
    </dgm:pt>
    <dgm:pt modelId="{0D16393A-BD7D-4166-8CD9-078F877AC5E1}" cxnId="{B98896F1-C69D-4C16-A220-99610B413C6E}" type="sibTrans">
      <dgm:prSet/>
      <dgm:spPr/>
      <dgm:t>
        <a:bodyPr/>
        <a:lstStyle/>
        <a:p>
          <a:endParaRPr lang="en-US"/>
        </a:p>
      </dgm:t>
    </dgm:pt>
    <dgm:pt modelId="{633755C1-8AFC-4245-A11E-3DD18FB36A9E}" type="pres">
      <dgm:prSet presAssocID="{664E00B5-2FB6-4A4E-B2DF-4B66A0E65854}" presName="outerComposite" presStyleCnt="0">
        <dgm:presLayoutVars>
          <dgm:chMax val="5"/>
          <dgm:dir/>
          <dgm:resizeHandles val="exact"/>
        </dgm:presLayoutVars>
      </dgm:prSet>
      <dgm:spPr/>
    </dgm:pt>
    <dgm:pt modelId="{85654778-81C9-4F2A-83D0-2622CA97BB5F}" type="pres">
      <dgm:prSet presAssocID="{664E00B5-2FB6-4A4E-B2DF-4B66A0E65854}" presName="dummyMaxCanvas" presStyleCnt="0">
        <dgm:presLayoutVars/>
      </dgm:prSet>
      <dgm:spPr/>
    </dgm:pt>
    <dgm:pt modelId="{CBB3EEBB-5DD2-46FC-B577-CF9A4E1CE982}" type="pres">
      <dgm:prSet presAssocID="{664E00B5-2FB6-4A4E-B2DF-4B66A0E65854}" presName="FourNodes_1" presStyleLbl="node1" presStyleIdx="0" presStyleCnt="4">
        <dgm:presLayoutVars>
          <dgm:bulletEnabled val="1"/>
        </dgm:presLayoutVars>
      </dgm:prSet>
      <dgm:spPr/>
    </dgm:pt>
    <dgm:pt modelId="{97D1FAA0-08E5-4CB1-8DD4-8862AFF352F1}" type="pres">
      <dgm:prSet presAssocID="{664E00B5-2FB6-4A4E-B2DF-4B66A0E65854}" presName="FourNodes_2" presStyleLbl="node1" presStyleIdx="1" presStyleCnt="4">
        <dgm:presLayoutVars>
          <dgm:bulletEnabled val="1"/>
        </dgm:presLayoutVars>
      </dgm:prSet>
      <dgm:spPr/>
    </dgm:pt>
    <dgm:pt modelId="{239DDAB0-1F38-4AE1-90FE-F27FCCECBAE6}" type="pres">
      <dgm:prSet presAssocID="{664E00B5-2FB6-4A4E-B2DF-4B66A0E65854}" presName="FourNodes_3" presStyleLbl="node1" presStyleIdx="2" presStyleCnt="4">
        <dgm:presLayoutVars>
          <dgm:bulletEnabled val="1"/>
        </dgm:presLayoutVars>
      </dgm:prSet>
      <dgm:spPr/>
    </dgm:pt>
    <dgm:pt modelId="{71ED54FE-4F4D-40FB-A5A8-39472E3A5197}" type="pres">
      <dgm:prSet presAssocID="{664E00B5-2FB6-4A4E-B2DF-4B66A0E65854}" presName="FourNodes_4" presStyleLbl="node1" presStyleIdx="3" presStyleCnt="4">
        <dgm:presLayoutVars>
          <dgm:bulletEnabled val="1"/>
        </dgm:presLayoutVars>
      </dgm:prSet>
      <dgm:spPr/>
    </dgm:pt>
    <dgm:pt modelId="{95E0D0A4-DE85-428A-AF24-130D925BA6A7}" type="pres">
      <dgm:prSet presAssocID="{664E00B5-2FB6-4A4E-B2DF-4B66A0E65854}" presName="FourConn_1-2" presStyleLbl="fgAccFollowNode1" presStyleIdx="0" presStyleCnt="3">
        <dgm:presLayoutVars>
          <dgm:bulletEnabled val="1"/>
        </dgm:presLayoutVars>
      </dgm:prSet>
      <dgm:spPr/>
    </dgm:pt>
    <dgm:pt modelId="{6B8E42AA-D8C8-447E-9474-E553898E3990}" type="pres">
      <dgm:prSet presAssocID="{664E00B5-2FB6-4A4E-B2DF-4B66A0E65854}" presName="FourConn_2-3" presStyleLbl="fgAccFollowNode1" presStyleIdx="1" presStyleCnt="3">
        <dgm:presLayoutVars>
          <dgm:bulletEnabled val="1"/>
        </dgm:presLayoutVars>
      </dgm:prSet>
      <dgm:spPr/>
    </dgm:pt>
    <dgm:pt modelId="{C6DDF23D-7A70-4401-9984-05F64DD63E8D}" type="pres">
      <dgm:prSet presAssocID="{664E00B5-2FB6-4A4E-B2DF-4B66A0E65854}" presName="FourConn_3-4" presStyleLbl="fgAccFollowNode1" presStyleIdx="2" presStyleCnt="3">
        <dgm:presLayoutVars>
          <dgm:bulletEnabled val="1"/>
        </dgm:presLayoutVars>
      </dgm:prSet>
      <dgm:spPr/>
    </dgm:pt>
    <dgm:pt modelId="{871CBC26-7440-4B30-B81E-5EBFA6B18BDD}" type="pres">
      <dgm:prSet presAssocID="{664E00B5-2FB6-4A4E-B2DF-4B66A0E65854}" presName="FourNodes_1_text" presStyleLbl="node1" presStyleIdx="3" presStyleCnt="4">
        <dgm:presLayoutVars>
          <dgm:bulletEnabled val="1"/>
        </dgm:presLayoutVars>
      </dgm:prSet>
      <dgm:spPr/>
    </dgm:pt>
    <dgm:pt modelId="{6D07685A-4AD7-4987-8377-536B6929584C}" type="pres">
      <dgm:prSet presAssocID="{664E00B5-2FB6-4A4E-B2DF-4B66A0E65854}" presName="FourNodes_2_text" presStyleLbl="node1" presStyleIdx="3" presStyleCnt="4">
        <dgm:presLayoutVars>
          <dgm:bulletEnabled val="1"/>
        </dgm:presLayoutVars>
      </dgm:prSet>
      <dgm:spPr/>
    </dgm:pt>
    <dgm:pt modelId="{1A26C385-7C66-455B-9F0C-09B2099F38C7}" type="pres">
      <dgm:prSet presAssocID="{664E00B5-2FB6-4A4E-B2DF-4B66A0E65854}" presName="FourNodes_3_text" presStyleLbl="node1" presStyleIdx="3" presStyleCnt="4">
        <dgm:presLayoutVars>
          <dgm:bulletEnabled val="1"/>
        </dgm:presLayoutVars>
      </dgm:prSet>
      <dgm:spPr/>
    </dgm:pt>
    <dgm:pt modelId="{583AAE6E-63AC-4A05-A4A5-182BEECE2D95}" type="pres">
      <dgm:prSet presAssocID="{664E00B5-2FB6-4A4E-B2DF-4B66A0E65854}" presName="FourNodes_4_text" presStyleLbl="node1" presStyleIdx="3" presStyleCnt="4">
        <dgm:presLayoutVars>
          <dgm:bulletEnabled val="1"/>
        </dgm:presLayoutVars>
      </dgm:prSet>
      <dgm:spPr/>
    </dgm:pt>
  </dgm:ptLst>
  <dgm:cxnLst>
    <dgm:cxn modelId="{797A7F00-FAA7-4518-ABEA-A70053BB65D5}" type="presOf" srcId="{1B97F6D8-8E7B-41BB-AA7F-08CCAA3F75EE}" destId="{CBB3EEBB-5DD2-46FC-B577-CF9A4E1CE982}" srcOrd="0" destOrd="0" presId="urn:microsoft.com/office/officeart/2005/8/layout/vProcess5"/>
    <dgm:cxn modelId="{CD9E9E10-4E43-4BC4-A00F-4B1F7F975DEC}" type="presOf" srcId="{1B97F6D8-8E7B-41BB-AA7F-08CCAA3F75EE}" destId="{871CBC26-7440-4B30-B81E-5EBFA6B18BDD}" srcOrd="1" destOrd="0" presId="urn:microsoft.com/office/officeart/2005/8/layout/vProcess5"/>
    <dgm:cxn modelId="{63935134-EC26-4275-8B66-2BD91024CC8D}" type="presOf" srcId="{AF612821-C308-43DE-BAA9-8616BDA7C190}" destId="{95E0D0A4-DE85-428A-AF24-130D925BA6A7}" srcOrd="0" destOrd="0" presId="urn:microsoft.com/office/officeart/2005/8/layout/vProcess5"/>
    <dgm:cxn modelId="{F973D26B-9CD3-4921-92AE-0FAC64C4099C}" srcId="{664E00B5-2FB6-4A4E-B2DF-4B66A0E65854}" destId="{8C8588B0-BA29-4230-8A78-FF6DD1C9A94F}" srcOrd="2" destOrd="0" parTransId="{56E76E03-A354-47A5-A567-3881FB7CF4DA}" sibTransId="{E820FCDA-21F1-4907-AD22-6817AEA26BE3}"/>
    <dgm:cxn modelId="{36397557-D3C8-4E91-947C-3147F3A165CE}" type="presOf" srcId="{664E00B5-2FB6-4A4E-B2DF-4B66A0E65854}" destId="{633755C1-8AFC-4245-A11E-3DD18FB36A9E}" srcOrd="0" destOrd="0" presId="urn:microsoft.com/office/officeart/2005/8/layout/vProcess5"/>
    <dgm:cxn modelId="{9FB5EC7D-82DB-41A4-9291-49E815F98733}" type="presOf" srcId="{8C8588B0-BA29-4230-8A78-FF6DD1C9A94F}" destId="{1A26C385-7C66-455B-9F0C-09B2099F38C7}" srcOrd="1" destOrd="0" presId="urn:microsoft.com/office/officeart/2005/8/layout/vProcess5"/>
    <dgm:cxn modelId="{3318698E-25E3-4662-9A7D-B78CB40EFA6A}" type="presOf" srcId="{F19F1383-F84A-4365-8A49-6A03516AD1C1}" destId="{71ED54FE-4F4D-40FB-A5A8-39472E3A5197}" srcOrd="0" destOrd="0" presId="urn:microsoft.com/office/officeart/2005/8/layout/vProcess5"/>
    <dgm:cxn modelId="{831A8EA4-4DB9-45F3-9DFC-CB5A28D4915B}" type="presOf" srcId="{E820FCDA-21F1-4907-AD22-6817AEA26BE3}" destId="{C6DDF23D-7A70-4401-9984-05F64DD63E8D}" srcOrd="0" destOrd="0" presId="urn:microsoft.com/office/officeart/2005/8/layout/vProcess5"/>
    <dgm:cxn modelId="{A7E6B6A4-B3A2-4B1B-B29F-68E626D339CA}" srcId="{664E00B5-2FB6-4A4E-B2DF-4B66A0E65854}" destId="{1C7C973F-1D36-413A-B7C5-3F5C60EF095C}" srcOrd="1" destOrd="0" parTransId="{7A2A37F4-F94C-4C61-94FC-2A4D2019C619}" sibTransId="{EE23B573-BFF7-4830-8236-5FC2E34D2549}"/>
    <dgm:cxn modelId="{E7DD12AE-5ACF-446A-83A7-AF4E612CC4BA}" type="presOf" srcId="{F19F1383-F84A-4365-8A49-6A03516AD1C1}" destId="{583AAE6E-63AC-4A05-A4A5-182BEECE2D95}" srcOrd="1" destOrd="0" presId="urn:microsoft.com/office/officeart/2005/8/layout/vProcess5"/>
    <dgm:cxn modelId="{408C8ABB-F7F9-4550-BE1C-E937F7F504AD}" type="presOf" srcId="{1C7C973F-1D36-413A-B7C5-3F5C60EF095C}" destId="{6D07685A-4AD7-4987-8377-536B6929584C}" srcOrd="1" destOrd="0" presId="urn:microsoft.com/office/officeart/2005/8/layout/vProcess5"/>
    <dgm:cxn modelId="{172643E8-0733-403F-979A-67142BDF323C}" srcId="{664E00B5-2FB6-4A4E-B2DF-4B66A0E65854}" destId="{1B97F6D8-8E7B-41BB-AA7F-08CCAA3F75EE}" srcOrd="0" destOrd="0" parTransId="{0ACA52FF-B3B5-4E26-B386-BDF7551CC63C}" sibTransId="{AF612821-C308-43DE-BAA9-8616BDA7C190}"/>
    <dgm:cxn modelId="{B98896F1-C69D-4C16-A220-99610B413C6E}" srcId="{664E00B5-2FB6-4A4E-B2DF-4B66A0E65854}" destId="{F19F1383-F84A-4365-8A49-6A03516AD1C1}" srcOrd="3" destOrd="0" parTransId="{BAF1E526-07CC-4DAB-AE83-BF7473741606}" sibTransId="{0D16393A-BD7D-4166-8CD9-078F877AC5E1}"/>
    <dgm:cxn modelId="{097919F2-5645-49B0-A438-A5E97CEE9121}" type="presOf" srcId="{8C8588B0-BA29-4230-8A78-FF6DD1C9A94F}" destId="{239DDAB0-1F38-4AE1-90FE-F27FCCECBAE6}" srcOrd="0" destOrd="0" presId="urn:microsoft.com/office/officeart/2005/8/layout/vProcess5"/>
    <dgm:cxn modelId="{47BAC2F6-B565-4E2E-8DAE-E5292DE061C8}" type="presOf" srcId="{EE23B573-BFF7-4830-8236-5FC2E34D2549}" destId="{6B8E42AA-D8C8-447E-9474-E553898E3990}" srcOrd="0" destOrd="0" presId="urn:microsoft.com/office/officeart/2005/8/layout/vProcess5"/>
    <dgm:cxn modelId="{667430FE-5AF9-44B4-BDF9-F232F802E87A}" type="presOf" srcId="{1C7C973F-1D36-413A-B7C5-3F5C60EF095C}" destId="{97D1FAA0-08E5-4CB1-8DD4-8862AFF352F1}" srcOrd="0" destOrd="0" presId="urn:microsoft.com/office/officeart/2005/8/layout/vProcess5"/>
    <dgm:cxn modelId="{9E723742-035C-4297-A994-ADBA69B0DD11}" type="presParOf" srcId="{633755C1-8AFC-4245-A11E-3DD18FB36A9E}" destId="{85654778-81C9-4F2A-83D0-2622CA97BB5F}" srcOrd="0" destOrd="0" presId="urn:microsoft.com/office/officeart/2005/8/layout/vProcess5"/>
    <dgm:cxn modelId="{57C9FF6F-0012-4770-A95E-A465AA447019}" type="presParOf" srcId="{633755C1-8AFC-4245-A11E-3DD18FB36A9E}" destId="{CBB3EEBB-5DD2-46FC-B577-CF9A4E1CE982}" srcOrd="1" destOrd="0" presId="urn:microsoft.com/office/officeart/2005/8/layout/vProcess5"/>
    <dgm:cxn modelId="{848E646B-B68C-487F-AF00-EBA7F0EAD014}" type="presParOf" srcId="{633755C1-8AFC-4245-A11E-3DD18FB36A9E}" destId="{97D1FAA0-08E5-4CB1-8DD4-8862AFF352F1}" srcOrd="2" destOrd="0" presId="urn:microsoft.com/office/officeart/2005/8/layout/vProcess5"/>
    <dgm:cxn modelId="{543AB416-089A-4AA1-BAB5-6864B38469DC}" type="presParOf" srcId="{633755C1-8AFC-4245-A11E-3DD18FB36A9E}" destId="{239DDAB0-1F38-4AE1-90FE-F27FCCECBAE6}" srcOrd="3" destOrd="0" presId="urn:microsoft.com/office/officeart/2005/8/layout/vProcess5"/>
    <dgm:cxn modelId="{716CD7F6-A5C1-488E-AE71-B7B9A6CB9CD6}" type="presParOf" srcId="{633755C1-8AFC-4245-A11E-3DD18FB36A9E}" destId="{71ED54FE-4F4D-40FB-A5A8-39472E3A5197}" srcOrd="4" destOrd="0" presId="urn:microsoft.com/office/officeart/2005/8/layout/vProcess5"/>
    <dgm:cxn modelId="{6EE1BDD5-B4E1-47FD-8DC3-2F84698499FB}" type="presParOf" srcId="{633755C1-8AFC-4245-A11E-3DD18FB36A9E}" destId="{95E0D0A4-DE85-428A-AF24-130D925BA6A7}" srcOrd="5" destOrd="0" presId="urn:microsoft.com/office/officeart/2005/8/layout/vProcess5"/>
    <dgm:cxn modelId="{96DE27A6-2F1E-49AD-B3E8-2FF33B737D13}" type="presParOf" srcId="{633755C1-8AFC-4245-A11E-3DD18FB36A9E}" destId="{6B8E42AA-D8C8-447E-9474-E553898E3990}" srcOrd="6" destOrd="0" presId="urn:microsoft.com/office/officeart/2005/8/layout/vProcess5"/>
    <dgm:cxn modelId="{0F88D5B3-F963-48D5-ACAF-1724E0B03317}" type="presParOf" srcId="{633755C1-8AFC-4245-A11E-3DD18FB36A9E}" destId="{C6DDF23D-7A70-4401-9984-05F64DD63E8D}" srcOrd="7" destOrd="0" presId="urn:microsoft.com/office/officeart/2005/8/layout/vProcess5"/>
    <dgm:cxn modelId="{CEBA64CC-28B2-42CE-9577-8CCA6F923191}" type="presParOf" srcId="{633755C1-8AFC-4245-A11E-3DD18FB36A9E}" destId="{871CBC26-7440-4B30-B81E-5EBFA6B18BDD}" srcOrd="8" destOrd="0" presId="urn:microsoft.com/office/officeart/2005/8/layout/vProcess5"/>
    <dgm:cxn modelId="{63FC3CB7-CA6D-403F-AA6F-4E136733B233}" type="presParOf" srcId="{633755C1-8AFC-4245-A11E-3DD18FB36A9E}" destId="{6D07685A-4AD7-4987-8377-536B6929584C}" srcOrd="9" destOrd="0" presId="urn:microsoft.com/office/officeart/2005/8/layout/vProcess5"/>
    <dgm:cxn modelId="{399B71EB-65B2-4B6D-848E-C53D6FECFE10}" type="presParOf" srcId="{633755C1-8AFC-4245-A11E-3DD18FB36A9E}" destId="{1A26C385-7C66-455B-9F0C-09B2099F38C7}" srcOrd="10" destOrd="0" presId="urn:microsoft.com/office/officeart/2005/8/layout/vProcess5"/>
    <dgm:cxn modelId="{46374CAD-C5FB-4D1B-BFAB-EAFEE8A9FF86}" type="presParOf" srcId="{633755C1-8AFC-4245-A11E-3DD18FB36A9E}" destId="{583AAE6E-63AC-4A05-A4A5-182BEECE2D95}"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10927829" cy="4192805"/>
        <a:chOff x="0" y="0"/>
        <a:chExt cx="10927829" cy="4192805"/>
      </a:xfrm>
    </dsp:grpSpPr>
    <dsp:sp modelId="{CBB3EEBB-5DD2-46FC-B577-CF9A4E1CE982}">
      <dsp:nvSpPr>
        <dsp:cNvPr id="3" name="Rounded Rectangle 2"/>
        <dsp:cNvSpPr/>
      </dsp:nvSpPr>
      <dsp:spPr bwMode="white">
        <a:xfrm>
          <a:off x="0" y="0"/>
          <a:ext cx="8742263" cy="922417"/>
        </a:xfrm>
        <a:prstGeom prst="roundRect">
          <a:avLst>
            <a:gd name="adj" fmla="val 10000"/>
          </a:avLst>
        </a:prstGeom>
      </dsp:spPr>
      <dsp:style>
        <a:lnRef idx="0">
          <a:schemeClr val="lt1"/>
        </a:lnRef>
        <a:fillRef idx="3">
          <a:schemeClr val="accent1"/>
        </a:fillRef>
        <a:effectRef idx="2">
          <a:scrgbClr r="0" g="0" b="0"/>
        </a:effectRef>
        <a:fontRef idx="minor">
          <a:schemeClr val="lt1"/>
        </a:fontRef>
      </dsp:style>
      <dsp:txBody>
        <a:bodyPr lIns="76200" tIns="76200" rIns="76200" bIns="76200" anchor="ctr"/>
        <a:lstStyle>
          <a:lvl1pPr algn="l">
            <a:defRPr sz="2000"/>
          </a:lvl1pPr>
          <a:lvl2pPr marL="114300" indent="-114300" algn="l">
            <a:defRPr sz="1500"/>
          </a:lvl2pPr>
          <a:lvl3pPr marL="228600" indent="-114300" algn="l">
            <a:defRPr sz="1500"/>
          </a:lvl3pPr>
          <a:lvl4pPr marL="342900" indent="-114300" algn="l">
            <a:defRPr sz="1500"/>
          </a:lvl4pPr>
          <a:lvl5pPr marL="457200" indent="-114300" algn="l">
            <a:defRPr sz="1500"/>
          </a:lvl5pPr>
          <a:lvl6pPr marL="571500" indent="-114300" algn="l">
            <a:defRPr sz="1500"/>
          </a:lvl6pPr>
          <a:lvl7pPr marL="685800" indent="-114300" algn="l">
            <a:defRPr sz="1500"/>
          </a:lvl7pPr>
          <a:lvl8pPr marL="800100" indent="-114300" algn="l">
            <a:defRPr sz="1500"/>
          </a:lvl8pPr>
          <a:lvl9pPr marL="914400" indent="-114300" algn="l">
            <a:defRPr sz="1500"/>
          </a:lvl9pPr>
        </a:lstStyle>
        <a:p>
          <a:pPr lvl="0">
            <a:lnSpc>
              <a:spcPct val="100000"/>
            </a:lnSpc>
            <a:spcBef>
              <a:spcPct val="0"/>
            </a:spcBef>
            <a:spcAft>
              <a:spcPct val="35000"/>
            </a:spcAft>
          </a:pPr>
          <a:r>
            <a:rPr lang="en-US"/>
            <a:t>Interface can be used to define a generic template and then one or more abstract classes to define partial implementations of the interface.</a:t>
          </a:r>
        </a:p>
      </dsp:txBody>
      <dsp:txXfrm>
        <a:off x="0" y="0"/>
        <a:ext cx="8742263" cy="922417"/>
      </dsp:txXfrm>
    </dsp:sp>
    <dsp:sp modelId="{97D1FAA0-08E5-4CB1-8DD4-8862AFF352F1}">
      <dsp:nvSpPr>
        <dsp:cNvPr id="4" name="Rounded Rectangle 3"/>
        <dsp:cNvSpPr/>
      </dsp:nvSpPr>
      <dsp:spPr bwMode="white">
        <a:xfrm>
          <a:off x="732165" y="1090129"/>
          <a:ext cx="8742263" cy="922417"/>
        </a:xfrm>
        <a:prstGeom prst="roundRect">
          <a:avLst>
            <a:gd name="adj" fmla="val 10000"/>
          </a:avLst>
        </a:prstGeom>
      </dsp:spPr>
      <dsp:style>
        <a:lnRef idx="0">
          <a:schemeClr val="lt1"/>
        </a:lnRef>
        <a:fillRef idx="3">
          <a:schemeClr val="accent1"/>
        </a:fillRef>
        <a:effectRef idx="2">
          <a:scrgbClr r="0" g="0" b="0"/>
        </a:effectRef>
        <a:fontRef idx="minor">
          <a:schemeClr val="lt1"/>
        </a:fontRef>
      </dsp:style>
      <dsp:txBody>
        <a:bodyPr lIns="76200" tIns="76200" rIns="76200" bIns="76200" anchor="ctr"/>
        <a:lstStyle>
          <a:lvl1pPr algn="l">
            <a:defRPr sz="2000"/>
          </a:lvl1pPr>
          <a:lvl2pPr marL="114300" indent="-114300" algn="l">
            <a:defRPr sz="1500"/>
          </a:lvl2pPr>
          <a:lvl3pPr marL="228600" indent="-114300" algn="l">
            <a:defRPr sz="1500"/>
          </a:lvl3pPr>
          <a:lvl4pPr marL="342900" indent="-114300" algn="l">
            <a:defRPr sz="1500"/>
          </a:lvl4pPr>
          <a:lvl5pPr marL="457200" indent="-114300" algn="l">
            <a:defRPr sz="1500"/>
          </a:lvl5pPr>
          <a:lvl6pPr marL="571500" indent="-114300" algn="l">
            <a:defRPr sz="1500"/>
          </a:lvl6pPr>
          <a:lvl7pPr marL="685800" indent="-114300" algn="l">
            <a:defRPr sz="1500"/>
          </a:lvl7pPr>
          <a:lvl8pPr marL="800100" indent="-114300" algn="l">
            <a:defRPr sz="1500"/>
          </a:lvl8pPr>
          <a:lvl9pPr marL="914400" indent="-114300" algn="l">
            <a:defRPr sz="1500"/>
          </a:lvl9pPr>
        </a:lstStyle>
        <a:p>
          <a:pPr lvl="0">
            <a:lnSpc>
              <a:spcPct val="100000"/>
            </a:lnSpc>
            <a:spcBef>
              <a:spcPct val="0"/>
            </a:spcBef>
            <a:spcAft>
              <a:spcPct val="35000"/>
            </a:spcAft>
          </a:pPr>
          <a:r>
            <a:rPr lang="en-US"/>
            <a:t>Interfaces just specify the method declaration. The method in the interface is implemented in the subclasses.</a:t>
          </a:r>
        </a:p>
      </dsp:txBody>
      <dsp:txXfrm>
        <a:off x="732165" y="1090129"/>
        <a:ext cx="8742263" cy="922417"/>
      </dsp:txXfrm>
    </dsp:sp>
    <dsp:sp modelId="{239DDAB0-1F38-4AE1-90FE-F27FCCECBAE6}">
      <dsp:nvSpPr>
        <dsp:cNvPr id="5" name="Rounded Rectangle 4"/>
        <dsp:cNvSpPr/>
      </dsp:nvSpPr>
      <dsp:spPr bwMode="white">
        <a:xfrm>
          <a:off x="1453401" y="2180259"/>
          <a:ext cx="8742263" cy="922417"/>
        </a:xfrm>
        <a:prstGeom prst="roundRect">
          <a:avLst>
            <a:gd name="adj" fmla="val 10000"/>
          </a:avLst>
        </a:prstGeom>
      </dsp:spPr>
      <dsp:style>
        <a:lnRef idx="0">
          <a:schemeClr val="lt1"/>
        </a:lnRef>
        <a:fillRef idx="3">
          <a:schemeClr val="accent1"/>
        </a:fillRef>
        <a:effectRef idx="2">
          <a:scrgbClr r="0" g="0" b="0"/>
        </a:effectRef>
        <a:fontRef idx="minor">
          <a:schemeClr val="lt1"/>
        </a:fontRef>
      </dsp:style>
      <dsp:txBody>
        <a:bodyPr lIns="76200" tIns="76200" rIns="76200" bIns="76200" anchor="ctr"/>
        <a:lstStyle>
          <a:lvl1pPr algn="l">
            <a:defRPr sz="2000"/>
          </a:lvl1pPr>
          <a:lvl2pPr marL="114300" indent="-114300" algn="l">
            <a:defRPr sz="1500"/>
          </a:lvl2pPr>
          <a:lvl3pPr marL="228600" indent="-114300" algn="l">
            <a:defRPr sz="1500"/>
          </a:lvl3pPr>
          <a:lvl4pPr marL="342900" indent="-114300" algn="l">
            <a:defRPr sz="1500"/>
          </a:lvl4pPr>
          <a:lvl5pPr marL="457200" indent="-114300" algn="l">
            <a:defRPr sz="1500"/>
          </a:lvl5pPr>
          <a:lvl6pPr marL="571500" indent="-114300" algn="l">
            <a:defRPr sz="1500"/>
          </a:lvl6pPr>
          <a:lvl7pPr marL="685800" indent="-114300" algn="l">
            <a:defRPr sz="1500"/>
          </a:lvl7pPr>
          <a:lvl8pPr marL="800100" indent="-114300" algn="l">
            <a:defRPr sz="1500"/>
          </a:lvl8pPr>
          <a:lvl9pPr marL="914400" indent="-114300" algn="l">
            <a:defRPr sz="1500"/>
          </a:lvl9pPr>
        </a:lstStyle>
        <a:p>
          <a:pPr lvl="0">
            <a:lnSpc>
              <a:spcPct val="100000"/>
            </a:lnSpc>
            <a:spcBef>
              <a:spcPct val="0"/>
            </a:spcBef>
            <a:spcAft>
              <a:spcPct val="35000"/>
            </a:spcAft>
          </a:pPr>
          <a:r>
            <a:rPr lang="en-US"/>
            <a:t>Interface definition begins with the keyword interface. An interface like that of an abstract class cannot be instantiated. </a:t>
          </a:r>
        </a:p>
      </dsp:txBody>
      <dsp:txXfrm>
        <a:off x="1453401" y="2180259"/>
        <a:ext cx="8742263" cy="922417"/>
      </dsp:txXfrm>
    </dsp:sp>
    <dsp:sp modelId="{71ED54FE-4F4D-40FB-A5A8-39472E3A5197}">
      <dsp:nvSpPr>
        <dsp:cNvPr id="6" name="Rounded Rectangle 5"/>
        <dsp:cNvSpPr/>
      </dsp:nvSpPr>
      <dsp:spPr bwMode="white">
        <a:xfrm>
          <a:off x="2185566" y="3270388"/>
          <a:ext cx="8742263" cy="922417"/>
        </a:xfrm>
        <a:prstGeom prst="roundRect">
          <a:avLst>
            <a:gd name="adj" fmla="val 10000"/>
          </a:avLst>
        </a:prstGeom>
      </dsp:spPr>
      <dsp:style>
        <a:lnRef idx="0">
          <a:schemeClr val="lt1"/>
        </a:lnRef>
        <a:fillRef idx="3">
          <a:schemeClr val="accent1"/>
        </a:fillRef>
        <a:effectRef idx="2">
          <a:scrgbClr r="0" g="0" b="0"/>
        </a:effectRef>
        <a:fontRef idx="minor">
          <a:schemeClr val="lt1"/>
        </a:fontRef>
      </dsp:style>
      <dsp:txBody>
        <a:bodyPr lIns="76200" tIns="76200" rIns="76200" bIns="76200" anchor="ctr"/>
        <a:lstStyle>
          <a:lvl1pPr algn="l">
            <a:defRPr sz="2000"/>
          </a:lvl1pPr>
          <a:lvl2pPr marL="114300" indent="-114300" algn="l">
            <a:defRPr sz="1500"/>
          </a:lvl2pPr>
          <a:lvl3pPr marL="228600" indent="-114300" algn="l">
            <a:defRPr sz="1500"/>
          </a:lvl3pPr>
          <a:lvl4pPr marL="342900" indent="-114300" algn="l">
            <a:defRPr sz="1500"/>
          </a:lvl4pPr>
          <a:lvl5pPr marL="457200" indent="-114300" algn="l">
            <a:defRPr sz="1500"/>
          </a:lvl5pPr>
          <a:lvl6pPr marL="571500" indent="-114300" algn="l">
            <a:defRPr sz="1500"/>
          </a:lvl6pPr>
          <a:lvl7pPr marL="685800" indent="-114300" algn="l">
            <a:defRPr sz="1500"/>
          </a:lvl7pPr>
          <a:lvl8pPr marL="800100" indent="-114300" algn="l">
            <a:defRPr sz="1500"/>
          </a:lvl8pPr>
          <a:lvl9pPr marL="914400" indent="-114300" algn="l">
            <a:defRPr sz="1500"/>
          </a:lvl9pPr>
        </a:lstStyle>
        <a:p>
          <a:pPr lvl="0">
            <a:lnSpc>
              <a:spcPct val="100000"/>
            </a:lnSpc>
            <a:spcBef>
              <a:spcPct val="0"/>
            </a:spcBef>
            <a:spcAft>
              <a:spcPct val="35000"/>
            </a:spcAft>
          </a:pPr>
          <a:r>
            <a:rPr lang="en-US"/>
            <a:t>Using interfaces we can implement multiple Inheritance</a:t>
          </a:r>
        </a:p>
      </dsp:txBody>
      <dsp:txXfrm>
        <a:off x="2185566" y="3270388"/>
        <a:ext cx="8742263" cy="922417"/>
      </dsp:txXfrm>
    </dsp:sp>
    <dsp:sp modelId="{95E0D0A4-DE85-428A-AF24-130D925BA6A7}">
      <dsp:nvSpPr>
        <dsp:cNvPr id="7" name="Down Arrow 6"/>
        <dsp:cNvSpPr/>
      </dsp:nvSpPr>
      <dsp:spPr bwMode="white">
        <a:xfrm>
          <a:off x="8142692" y="706488"/>
          <a:ext cx="599571" cy="599571"/>
        </a:xfrm>
        <a:prstGeom prst="downArrow">
          <a:avLst>
            <a:gd name="adj1" fmla="val 55000"/>
            <a:gd name="adj2" fmla="val 45000"/>
          </a:avLst>
        </a:prstGeom>
      </dsp:spPr>
      <dsp:style>
        <a:lnRef idx="1">
          <a:schemeClr val="accent1">
            <a:alpha val="90000"/>
            <a:tint val="40000"/>
          </a:schemeClr>
        </a:lnRef>
        <a:fillRef idx="1">
          <a:schemeClr val="accent1">
            <a:alpha val="90000"/>
            <a:tint val="40000"/>
          </a:schemeClr>
        </a:fillRef>
        <a:effectRef idx="0">
          <a:scrgbClr r="0" g="0" b="0"/>
        </a:effectRef>
        <a:fontRef idx="minor"/>
      </dsp:style>
      <dsp:txBody>
        <a:bodyPr lIns="31750" tIns="31750" rIns="31750" bIns="31750" anchor="ctr"/>
        <a:lstStyle>
          <a:lvl1pPr algn="ctr">
            <a:defRPr sz="2500"/>
          </a:lvl1pPr>
          <a:lvl2pPr marL="228600" indent="-228600" algn="ctr">
            <a:defRPr sz="2000"/>
          </a:lvl2pPr>
          <a:lvl3pPr marL="457200" indent="-228600" algn="ctr">
            <a:defRPr sz="2000"/>
          </a:lvl3pPr>
          <a:lvl4pPr marL="685800" indent="-228600" algn="ctr">
            <a:defRPr sz="2000"/>
          </a:lvl4pPr>
          <a:lvl5pPr marL="914400" indent="-228600" algn="ctr">
            <a:defRPr sz="2000"/>
          </a:lvl5pPr>
          <a:lvl6pPr marL="1143000" indent="-228600" algn="ctr">
            <a:defRPr sz="2000"/>
          </a:lvl6pPr>
          <a:lvl7pPr marL="1371600" indent="-228600" algn="ctr">
            <a:defRPr sz="2000"/>
          </a:lvl7pPr>
          <a:lvl8pPr marL="1600200" indent="-228600" algn="ctr">
            <a:defRPr sz="2000"/>
          </a:lvl8pPr>
          <a:lvl9pPr marL="1828800" indent="-228600" algn="ctr">
            <a:defRPr sz="2000"/>
          </a:lvl9pPr>
        </a:lstStyle>
        <a:p>
          <a:pPr lvl="0">
            <a:lnSpc>
              <a:spcPct val="100000"/>
            </a:lnSpc>
            <a:spcBef>
              <a:spcPct val="0"/>
            </a:spcBef>
            <a:spcAft>
              <a:spcPct val="35000"/>
            </a:spcAft>
          </a:pPr>
          <a:endParaRPr lang="en-US">
            <a:solidFill>
              <a:schemeClr val="dk1"/>
            </a:solidFill>
          </a:endParaRPr>
        </a:p>
      </dsp:txBody>
      <dsp:txXfrm>
        <a:off x="8142692" y="706488"/>
        <a:ext cx="599571" cy="599571"/>
      </dsp:txXfrm>
    </dsp:sp>
    <dsp:sp modelId="{6B8E42AA-D8C8-447E-9474-E553898E3990}">
      <dsp:nvSpPr>
        <dsp:cNvPr id="8" name="Down Arrow 7"/>
        <dsp:cNvSpPr/>
      </dsp:nvSpPr>
      <dsp:spPr bwMode="white">
        <a:xfrm>
          <a:off x="8874857" y="1796617"/>
          <a:ext cx="599571" cy="599571"/>
        </a:xfrm>
        <a:prstGeom prst="downArrow">
          <a:avLst>
            <a:gd name="adj1" fmla="val 55000"/>
            <a:gd name="adj2" fmla="val 45000"/>
          </a:avLst>
        </a:prstGeom>
      </dsp:spPr>
      <dsp:style>
        <a:lnRef idx="1">
          <a:schemeClr val="accent1">
            <a:alpha val="90000"/>
            <a:tint val="40000"/>
          </a:schemeClr>
        </a:lnRef>
        <a:fillRef idx="1">
          <a:schemeClr val="accent1">
            <a:alpha val="90000"/>
            <a:tint val="40000"/>
          </a:schemeClr>
        </a:fillRef>
        <a:effectRef idx="0">
          <a:scrgbClr r="0" g="0" b="0"/>
        </a:effectRef>
        <a:fontRef idx="minor"/>
      </dsp:style>
      <dsp:txBody>
        <a:bodyPr lIns="31750" tIns="31750" rIns="31750" bIns="31750" anchor="ctr"/>
        <a:lstStyle>
          <a:lvl1pPr algn="ctr">
            <a:defRPr sz="2500"/>
          </a:lvl1pPr>
          <a:lvl2pPr marL="228600" indent="-228600" algn="ctr">
            <a:defRPr sz="2000"/>
          </a:lvl2pPr>
          <a:lvl3pPr marL="457200" indent="-228600" algn="ctr">
            <a:defRPr sz="2000"/>
          </a:lvl3pPr>
          <a:lvl4pPr marL="685800" indent="-228600" algn="ctr">
            <a:defRPr sz="2000"/>
          </a:lvl4pPr>
          <a:lvl5pPr marL="914400" indent="-228600" algn="ctr">
            <a:defRPr sz="2000"/>
          </a:lvl5pPr>
          <a:lvl6pPr marL="1143000" indent="-228600" algn="ctr">
            <a:defRPr sz="2000"/>
          </a:lvl6pPr>
          <a:lvl7pPr marL="1371600" indent="-228600" algn="ctr">
            <a:defRPr sz="2000"/>
          </a:lvl7pPr>
          <a:lvl8pPr marL="1600200" indent="-228600" algn="ctr">
            <a:defRPr sz="2000"/>
          </a:lvl8pPr>
          <a:lvl9pPr marL="1828800" indent="-228600" algn="ctr">
            <a:defRPr sz="2000"/>
          </a:lvl9pPr>
        </a:lstStyle>
        <a:p>
          <a:pPr lvl="0">
            <a:lnSpc>
              <a:spcPct val="100000"/>
            </a:lnSpc>
            <a:spcBef>
              <a:spcPct val="0"/>
            </a:spcBef>
            <a:spcAft>
              <a:spcPct val="35000"/>
            </a:spcAft>
          </a:pPr>
          <a:endParaRPr lang="en-US">
            <a:solidFill>
              <a:schemeClr val="dk1"/>
            </a:solidFill>
          </a:endParaRPr>
        </a:p>
      </dsp:txBody>
      <dsp:txXfrm>
        <a:off x="8874857" y="1796617"/>
        <a:ext cx="599571" cy="599571"/>
      </dsp:txXfrm>
    </dsp:sp>
    <dsp:sp modelId="{C6DDF23D-7A70-4401-9984-05F64DD63E8D}">
      <dsp:nvSpPr>
        <dsp:cNvPr id="9" name="Down Arrow 8"/>
        <dsp:cNvSpPr/>
      </dsp:nvSpPr>
      <dsp:spPr bwMode="white">
        <a:xfrm>
          <a:off x="9596093" y="2886746"/>
          <a:ext cx="599571" cy="599571"/>
        </a:xfrm>
        <a:prstGeom prst="downArrow">
          <a:avLst>
            <a:gd name="adj1" fmla="val 55000"/>
            <a:gd name="adj2" fmla="val 45000"/>
          </a:avLst>
        </a:prstGeom>
      </dsp:spPr>
      <dsp:style>
        <a:lnRef idx="1">
          <a:schemeClr val="accent1">
            <a:alpha val="90000"/>
            <a:tint val="40000"/>
          </a:schemeClr>
        </a:lnRef>
        <a:fillRef idx="1">
          <a:schemeClr val="accent1">
            <a:alpha val="90000"/>
            <a:tint val="40000"/>
          </a:schemeClr>
        </a:fillRef>
        <a:effectRef idx="0">
          <a:scrgbClr r="0" g="0" b="0"/>
        </a:effectRef>
        <a:fontRef idx="minor"/>
      </dsp:style>
      <dsp:txBody>
        <a:bodyPr lIns="31750" tIns="31750" rIns="31750" bIns="31750" anchor="ctr"/>
        <a:lstStyle>
          <a:lvl1pPr algn="ctr">
            <a:defRPr sz="2500"/>
          </a:lvl1pPr>
          <a:lvl2pPr marL="228600" indent="-228600" algn="ctr">
            <a:defRPr sz="2000"/>
          </a:lvl2pPr>
          <a:lvl3pPr marL="457200" indent="-228600" algn="ctr">
            <a:defRPr sz="2000"/>
          </a:lvl3pPr>
          <a:lvl4pPr marL="685800" indent="-228600" algn="ctr">
            <a:defRPr sz="2000"/>
          </a:lvl4pPr>
          <a:lvl5pPr marL="914400" indent="-228600" algn="ctr">
            <a:defRPr sz="2000"/>
          </a:lvl5pPr>
          <a:lvl6pPr marL="1143000" indent="-228600" algn="ctr">
            <a:defRPr sz="2000"/>
          </a:lvl6pPr>
          <a:lvl7pPr marL="1371600" indent="-228600" algn="ctr">
            <a:defRPr sz="2000"/>
          </a:lvl7pPr>
          <a:lvl8pPr marL="1600200" indent="-228600" algn="ctr">
            <a:defRPr sz="2000"/>
          </a:lvl8pPr>
          <a:lvl9pPr marL="1828800" indent="-228600" algn="ctr">
            <a:defRPr sz="2000"/>
          </a:lvl9pPr>
        </a:lstStyle>
        <a:p>
          <a:pPr lvl="0">
            <a:lnSpc>
              <a:spcPct val="100000"/>
            </a:lnSpc>
            <a:spcBef>
              <a:spcPct val="0"/>
            </a:spcBef>
            <a:spcAft>
              <a:spcPct val="35000"/>
            </a:spcAft>
          </a:pPr>
          <a:endParaRPr lang="en-US">
            <a:solidFill>
              <a:schemeClr val="dk1"/>
            </a:solidFill>
          </a:endParaRPr>
        </a:p>
      </dsp:txBody>
      <dsp:txXfrm>
        <a:off x="9596093" y="2886746"/>
        <a:ext cx="599571" cy="599571"/>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rSet csTypeId="urn:microsoft.com/office/officeart/2005/8/colors/accent6_5"/>
        </dgm:pt>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chemeClr val="tx1"/>
      </a:fontRef>
    </dgm:style>
  </dgm:styleLbl>
</dgm:styleDef>
</file>

<file path=ppt/media/>
</file>

<file path=ppt/media/image1.png>
</file>

<file path=ppt/media/image1.svg>
</file>

<file path=ppt/media/image10.GIF>
</file>

<file path=ppt/media/image11.png>
</file>

<file path=ppt/media/image12.png>
</file>

<file path=ppt/media/image13.png>
</file>

<file path=ppt/media/image14.png>
</file>

<file path=ppt/media/image15.png>
</file>

<file path=ppt/media/image16.jpeg>
</file>

<file path=ppt/media/image17.png>
</file>

<file path=ppt/media/image18.jpeg>
</file>

<file path=ppt/media/image19.png>
</file>

<file path=ppt/media/image2.png>
</file>

<file path=ppt/media/image20.jpe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jpeg>
</file>

<file path=ppt/media/image5.jpe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846CE7D5-CF57-46EF-B807-FDD0502418D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846CE7D5-CF57-46EF-B807-FDD0502418D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846CE7D5-CF57-46EF-B807-FDD0502418D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jpeg"/><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8.jpeg"/><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0.jpeg"/><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3.jpe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jpeg"/><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image" Target="../media/image3.png"/></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png"/><Relationship Id="rId2" Type="http://schemas.openxmlformats.org/officeDocument/2006/relationships/image" Target="../media/image1.svg"/><Relationship Id="rId1" Type="http://schemas.openxmlformats.org/officeDocument/2006/relationships/image" Target="../media/image3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jpe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GIF"/><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9" name="Rectangle 77"/>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5"/>
          <p:cNvPicPr>
            <a:picLocks noChangeAspect="1"/>
          </p:cNvPicPr>
          <p:nvPr/>
        </p:nvPicPr>
        <p:blipFill rotWithShape="1">
          <a:blip r:embed="rId1"/>
          <a:srcRect l="8992" t="8814" r="2" b="19188"/>
          <a:stretch>
            <a:fillRect/>
          </a:stretch>
        </p:blipFill>
        <p:spPr>
          <a:xfrm>
            <a:off x="1452133" y="704501"/>
            <a:ext cx="5749889" cy="4543237"/>
          </a:xfrm>
          <a:prstGeom prst="rect">
            <a:avLst/>
          </a:prstGeom>
        </p:spPr>
      </p:pic>
      <p:sp>
        <p:nvSpPr>
          <p:cNvPr id="104" name="Rectangle 79"/>
          <p:cNvSpPr>
            <a:spLocks noGrp="1" noRot="1" noChangeAspect="1" noMove="1" noResize="1" noEditPoints="1" noAdjustHandles="1" noChangeArrowheads="1" noChangeShapeType="1" noTextEdit="1"/>
          </p:cNvSpPr>
          <p:nvPr/>
        </p:nvSpPr>
        <p:spPr>
          <a:xfrm flipH="1">
            <a:off x="3711652" y="0"/>
            <a:ext cx="8480347"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p:cNvSpPr>
            <a:spLocks noGrp="1"/>
          </p:cNvSpPr>
          <p:nvPr>
            <p:ph type="title"/>
          </p:nvPr>
        </p:nvSpPr>
        <p:spPr>
          <a:xfrm>
            <a:off x="7848600" y="1122363"/>
            <a:ext cx="4023360" cy="3204134"/>
          </a:xfrm>
        </p:spPr>
        <p:txBody>
          <a:bodyPr vert="horz" lIns="91440" tIns="45720" rIns="91440" bIns="45720" rtlCol="0" anchor="b">
            <a:normAutofit/>
          </a:bodyPr>
          <a:lstStyle/>
          <a:p>
            <a:r>
              <a:rPr lang="en-US" sz="4800" b="1" dirty="0"/>
              <a:t>Object Oriented Programming </a:t>
            </a:r>
            <a:endParaRPr lang="en-US" sz="4800" b="1" dirty="0"/>
          </a:p>
        </p:txBody>
      </p:sp>
      <p:sp>
        <p:nvSpPr>
          <p:cNvPr id="106" name="Rectangle 81"/>
          <p:cNvSpPr>
            <a:spLocks noGrp="1" noRot="1" noChangeAspect="1" noMove="1" noResize="1" noEditPoints="1" noAdjustHandles="1" noChangeArrowheads="1" noChangeShapeType="1" noTextEdit="1"/>
          </p:cNvSpPr>
          <p:nvPr/>
        </p:nvSpPr>
        <p:spPr>
          <a:xfrm rot="5400000">
            <a:off x="81305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7" name="Rectangle 83"/>
          <p:cNvSpPr>
            <a:spLocks noGrp="1" noRot="1" noChangeAspect="1" noMove="1" noResize="1" noEditPoints="1" noAdjustHandles="1" noChangeArrowheads="1" noChangeShapeType="1" noTextEdit="1"/>
          </p:cNvSpPr>
          <p:nvPr/>
        </p:nvSpPr>
        <p:spPr>
          <a:xfrm>
            <a:off x="7851648"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 name="Picture 2" descr="Logo&#10;&#10;Description automatically generated"/>
          <p:cNvPicPr>
            <a:picLocks noChangeAspect="1"/>
          </p:cNvPicPr>
          <p:nvPr/>
        </p:nvPicPr>
        <p:blipFill>
          <a:blip r:embed="rId2"/>
          <a:stretch>
            <a:fillRect/>
          </a:stretch>
        </p:blipFill>
        <p:spPr>
          <a:xfrm>
            <a:off x="368059" y="6171095"/>
            <a:ext cx="1233578" cy="396148"/>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25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5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1"/>
          <p:cNvSpPr txBox="1"/>
          <p:nvPr/>
        </p:nvSpPr>
        <p:spPr>
          <a:xfrm>
            <a:off x="792703" y="312775"/>
            <a:ext cx="5181510" cy="1671569"/>
          </a:xfrm>
          <a:prstGeom prst="rect">
            <a:avLst/>
          </a:prstGeom>
        </p:spPr>
        <p:txBody>
          <a:bodyPr rot="0" spcFirstLastPara="0" vert="horz" lIns="91440" tIns="45720" rIns="91440" bIns="45720" numCol="1" spcCol="0" rtlCol="0" fromWordArt="0" anchor="ctr" anchorCtr="0" forceAA="0" compatLnSpc="1">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Bef>
                <a:spcPct val="0"/>
              </a:spcBef>
              <a:spcAft>
                <a:spcPts val="600"/>
              </a:spcAft>
            </a:pPr>
            <a:r>
              <a:rPr lang="en-US" sz="4000" b="1" dirty="0">
                <a:solidFill>
                  <a:schemeClr val="accent1">
                    <a:lumMod val="50000"/>
                  </a:schemeClr>
                </a:solidFill>
                <a:latin typeface="+mj-lt"/>
                <a:ea typeface="+mj-ea"/>
                <a:cs typeface="+mj-cs"/>
              </a:rPr>
              <a:t>   </a:t>
            </a:r>
            <a:r>
              <a:rPr lang="en-US" sz="4000" b="1" dirty="0">
                <a:solidFill>
                  <a:schemeClr val="accent1">
                    <a:lumMod val="75000"/>
                  </a:schemeClr>
                </a:solidFill>
                <a:latin typeface="+mj-lt"/>
                <a:ea typeface="+mj-ea"/>
                <a:cs typeface="+mj-cs"/>
              </a:rPr>
              <a:t>Inheritance</a:t>
            </a:r>
            <a:endParaRPr lang="en-US" sz="4000" b="1" dirty="0">
              <a:solidFill>
                <a:schemeClr val="accent1">
                  <a:lumMod val="75000"/>
                </a:schemeClr>
              </a:solidFill>
              <a:latin typeface="+mj-lt"/>
              <a:ea typeface="+mj-ea"/>
              <a:cs typeface="+mj-cs"/>
            </a:endParaRPr>
          </a:p>
        </p:txBody>
      </p:sp>
      <p:sp>
        <p:nvSpPr>
          <p:cNvPr id="10" name="TextBox 9"/>
          <p:cNvSpPr txBox="1"/>
          <p:nvPr/>
        </p:nvSpPr>
        <p:spPr>
          <a:xfrm>
            <a:off x="792704" y="1989706"/>
            <a:ext cx="5900375" cy="2428476"/>
          </a:xfrm>
          <a:prstGeom prst="rect">
            <a:avLst/>
          </a:prstGeom>
        </p:spPr>
        <p:txBody>
          <a:bodyPr rot="0" spcFirstLastPara="0" vertOverflow="overflow" horzOverflow="overflow" vert="horz" lIns="91440" tIns="45720" rIns="91440" bIns="45720" numCol="1" spcCol="0" rtlCol="0" fromWordArt="0" anchor="t" anchorCtr="0" forceAA="0" compatLnSpc="1">
            <a:normAutofit fontScale="92500" lnSpcReduction="10000"/>
          </a:bodyPr>
          <a:lstStyle/>
          <a:p>
            <a:pPr marL="342900" indent="-342900" algn="just">
              <a:buFont typeface="Arial" panose="020B0604020202020204"/>
              <a:buChar char="•"/>
            </a:pPr>
            <a:r>
              <a:rPr lang="en-US" sz="2200">
                <a:ea typeface="+mn-lt"/>
                <a:cs typeface="+mn-lt"/>
              </a:rPr>
              <a:t>Inheritance can be defined as the process where one object acquires the properties of another. </a:t>
            </a:r>
            <a:endParaRPr lang="en-US">
              <a:cs typeface="Calibri" panose="020F0502020204030204"/>
            </a:endParaRPr>
          </a:p>
          <a:p>
            <a:pPr marL="342900" indent="-342900" algn="just">
              <a:buFont typeface="Arial" panose="020B0604020202020204"/>
              <a:buChar char="•"/>
            </a:pPr>
            <a:r>
              <a:rPr lang="en-US" sz="2200" dirty="0">
                <a:ea typeface="+mn-lt"/>
                <a:cs typeface="+mn-lt"/>
              </a:rPr>
              <a:t>A subclass(child) is a specialized version of a class, which  inherits attributes and </a:t>
            </a:r>
            <a:r>
              <a:rPr lang="en-US" sz="2200">
                <a:ea typeface="+mn-lt"/>
                <a:cs typeface="+mn-lt"/>
              </a:rPr>
              <a:t>behaviors</a:t>
            </a:r>
            <a:r>
              <a:rPr lang="en-US" sz="2200" dirty="0">
                <a:ea typeface="+mn-lt"/>
                <a:cs typeface="+mn-lt"/>
              </a:rPr>
              <a:t> from the parent class</a:t>
            </a:r>
            <a:endParaRPr lang="en-US" dirty="0">
              <a:cs typeface="Calibri" panose="020F0502020204030204"/>
            </a:endParaRPr>
          </a:p>
          <a:p>
            <a:pPr marL="342900" indent="-342900" algn="just">
              <a:buFont typeface="Arial" panose="020B0604020202020204"/>
              <a:buChar char="•"/>
            </a:pPr>
            <a:r>
              <a:rPr lang="en-US" sz="2200" dirty="0">
                <a:ea typeface="+mn-lt"/>
                <a:cs typeface="+mn-lt"/>
              </a:rPr>
              <a:t>A child may also have additional unique </a:t>
            </a:r>
            <a:r>
              <a:rPr lang="en-US" sz="2200">
                <a:ea typeface="+mn-lt"/>
                <a:cs typeface="+mn-lt"/>
              </a:rPr>
              <a:t>behaviors</a:t>
            </a:r>
            <a:r>
              <a:rPr lang="en-US" sz="2200" dirty="0">
                <a:ea typeface="+mn-lt"/>
                <a:cs typeface="+mn-lt"/>
              </a:rPr>
              <a:t> and properties of its own that its parent does not have.</a:t>
            </a:r>
            <a:endParaRPr lang="en-US" dirty="0">
              <a:ea typeface="+mn-lt"/>
              <a:cs typeface="+mn-lt"/>
            </a:endParaRPr>
          </a:p>
          <a:p>
            <a:pPr algn="just"/>
            <a:endParaRPr lang="en-US" sz="2200" dirty="0">
              <a:cs typeface="Calibri" panose="020F0502020204030204"/>
            </a:endParaRPr>
          </a:p>
          <a:p>
            <a:pPr marL="342900" indent="-342900" algn="just">
              <a:buFont typeface="Arial" panose="020B0604020202020204"/>
              <a:buChar char="•"/>
            </a:pPr>
            <a:endParaRPr lang="en-US" sz="2200" dirty="0">
              <a:ea typeface="+mn-lt"/>
              <a:cs typeface="+mn-lt"/>
            </a:endParaRPr>
          </a:p>
          <a:p>
            <a:pPr algn="just"/>
            <a:endParaRPr lang="en-US"/>
          </a:p>
          <a:p>
            <a:pPr algn="just">
              <a:lnSpc>
                <a:spcPct val="90000"/>
              </a:lnSpc>
              <a:spcAft>
                <a:spcPts val="600"/>
              </a:spcAft>
            </a:pPr>
            <a:endParaRPr lang="en-US" sz="2200" dirty="0">
              <a:cs typeface="Calibri" panose="020F0502020204030204"/>
            </a:endParaRPr>
          </a:p>
          <a:p>
            <a:pPr marL="742950" indent="-228600">
              <a:lnSpc>
                <a:spcPct val="90000"/>
              </a:lnSpc>
              <a:spcAft>
                <a:spcPts val="600"/>
              </a:spcAft>
              <a:buFont typeface="Arial" panose="020B0604020202020204" pitchFamily="34" charset="0"/>
              <a:buChar char="•"/>
            </a:pPr>
            <a:endParaRPr lang="en-US" sz="2000"/>
          </a:p>
          <a:p>
            <a:pPr indent="-228600">
              <a:lnSpc>
                <a:spcPct val="90000"/>
              </a:lnSpc>
              <a:spcAft>
                <a:spcPts val="600"/>
              </a:spcAft>
              <a:buFont typeface="Arial" panose="020B0604020202020204" pitchFamily="34" charset="0"/>
              <a:buChar char="•"/>
            </a:pPr>
            <a:endParaRPr lang="en-US" sz="2000"/>
          </a:p>
        </p:txBody>
      </p:sp>
      <p:pic>
        <p:nvPicPr>
          <p:cNvPr id="8" name="Picture 8"/>
          <p:cNvPicPr>
            <a:picLocks noChangeAspect="1"/>
          </p:cNvPicPr>
          <p:nvPr/>
        </p:nvPicPr>
        <p:blipFill>
          <a:blip r:embed="rId1"/>
          <a:stretch>
            <a:fillRect/>
          </a:stretch>
        </p:blipFill>
        <p:spPr>
          <a:xfrm>
            <a:off x="363298" y="6128439"/>
            <a:ext cx="1228725" cy="409575"/>
          </a:xfrm>
          <a:prstGeom prst="rect">
            <a:avLst/>
          </a:prstGeom>
        </p:spPr>
      </p:pic>
      <p:pic>
        <p:nvPicPr>
          <p:cNvPr id="2" name="Picture 2" descr="Icon&#10;&#10;Description automatically generated"/>
          <p:cNvPicPr>
            <a:picLocks noChangeAspect="1"/>
          </p:cNvPicPr>
          <p:nvPr/>
        </p:nvPicPr>
        <p:blipFill>
          <a:blip r:embed="rId2"/>
          <a:stretch>
            <a:fillRect/>
          </a:stretch>
        </p:blipFill>
        <p:spPr>
          <a:xfrm>
            <a:off x="7499230" y="1467929"/>
            <a:ext cx="3519576" cy="360584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8"/>
          <p:cNvPicPr>
            <a:picLocks noChangeAspect="1"/>
          </p:cNvPicPr>
          <p:nvPr/>
        </p:nvPicPr>
        <p:blipFill>
          <a:blip r:embed="rId1"/>
          <a:stretch>
            <a:fillRect/>
          </a:stretch>
        </p:blipFill>
        <p:spPr>
          <a:xfrm>
            <a:off x="363298" y="6128439"/>
            <a:ext cx="1228725" cy="409575"/>
          </a:xfrm>
          <a:prstGeom prst="rect">
            <a:avLst/>
          </a:prstGeom>
        </p:spPr>
      </p:pic>
      <p:sp>
        <p:nvSpPr>
          <p:cNvPr id="4" name="TextBox 3"/>
          <p:cNvSpPr txBox="1"/>
          <p:nvPr/>
        </p:nvSpPr>
        <p:spPr>
          <a:xfrm>
            <a:off x="1605044" y="666091"/>
            <a:ext cx="3548269"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000" b="1" dirty="0">
                <a:cs typeface="Calibri" panose="020F0502020204030204"/>
              </a:rPr>
              <a:t>EXAMPLE :</a:t>
            </a:r>
            <a:endParaRPr lang="en-US" sz="2000" b="1" dirty="0">
              <a:cs typeface="Calibri" panose="020F0502020204030204"/>
            </a:endParaRPr>
          </a:p>
        </p:txBody>
      </p:sp>
      <p:pic>
        <p:nvPicPr>
          <p:cNvPr id="2" name="Picture 4"/>
          <p:cNvPicPr>
            <a:picLocks noChangeAspect="1"/>
          </p:cNvPicPr>
          <p:nvPr/>
        </p:nvPicPr>
        <p:blipFill>
          <a:blip r:embed="rId2"/>
          <a:stretch>
            <a:fillRect/>
          </a:stretch>
        </p:blipFill>
        <p:spPr>
          <a:xfrm>
            <a:off x="1331343" y="1946954"/>
            <a:ext cx="4180935" cy="3567941"/>
          </a:xfrm>
          <a:prstGeom prst="rect">
            <a:avLst/>
          </a:prstGeom>
        </p:spPr>
      </p:pic>
      <p:pic>
        <p:nvPicPr>
          <p:cNvPr id="5" name="Picture 5"/>
          <p:cNvPicPr>
            <a:picLocks noChangeAspect="1"/>
          </p:cNvPicPr>
          <p:nvPr/>
        </p:nvPicPr>
        <p:blipFill>
          <a:blip r:embed="rId3"/>
          <a:stretch>
            <a:fillRect/>
          </a:stretch>
        </p:blipFill>
        <p:spPr>
          <a:xfrm>
            <a:off x="6492815" y="1947424"/>
            <a:ext cx="4295954" cy="366764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1"/>
          <a:stretch>
            <a:fillRect/>
          </a:stretch>
        </p:blipFill>
        <p:spPr>
          <a:xfrm>
            <a:off x="2740324" y="1162361"/>
            <a:ext cx="7530859" cy="4633917"/>
          </a:xfrm>
          <a:prstGeom prst="rect">
            <a:avLst/>
          </a:prstGeom>
        </p:spPr>
      </p:pic>
      <p:pic>
        <p:nvPicPr>
          <p:cNvPr id="4" name="Picture 8"/>
          <p:cNvPicPr>
            <a:picLocks noChangeAspect="1"/>
          </p:cNvPicPr>
          <p:nvPr/>
        </p:nvPicPr>
        <p:blipFill>
          <a:blip r:embed="rId2"/>
          <a:stretch>
            <a:fillRect/>
          </a:stretch>
        </p:blipFill>
        <p:spPr>
          <a:xfrm>
            <a:off x="363298" y="6128439"/>
            <a:ext cx="1228725" cy="409575"/>
          </a:xfrm>
          <a:prstGeom prst="rect">
            <a:avLst/>
          </a:prstGeom>
        </p:spPr>
      </p:pic>
      <p:sp>
        <p:nvSpPr>
          <p:cNvPr id="5" name="TextBox 4"/>
          <p:cNvSpPr txBox="1"/>
          <p:nvPr/>
        </p:nvSpPr>
        <p:spPr>
          <a:xfrm>
            <a:off x="1130591" y="421676"/>
            <a:ext cx="3548269"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000" b="1" dirty="0">
                <a:cs typeface="Calibri" panose="020F0502020204030204"/>
              </a:rPr>
              <a:t>EXAMPLE :</a:t>
            </a:r>
            <a:endParaRPr lang="en-US" sz="2000" b="1" dirty="0">
              <a:cs typeface="Calibri" panose="020F050202020403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1"/>
          <p:cNvSpPr txBox="1"/>
          <p:nvPr/>
        </p:nvSpPr>
        <p:spPr>
          <a:xfrm>
            <a:off x="1281533" y="427794"/>
            <a:ext cx="5181510" cy="1671569"/>
          </a:xfrm>
          <a:prstGeom prst="rect">
            <a:avLst/>
          </a:prstGeom>
        </p:spPr>
        <p:txBody>
          <a:bodyPr rot="0" spcFirstLastPara="0" vert="horz" lIns="91440" tIns="45720" rIns="91440" bIns="45720" numCol="1" spcCol="0" rtlCol="0" fromWordArt="0" anchor="ctr" anchorCtr="0" forceAA="0" compatLnSpc="1">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Bef>
                <a:spcPct val="0"/>
              </a:spcBef>
              <a:spcAft>
                <a:spcPts val="600"/>
              </a:spcAft>
            </a:pPr>
            <a:r>
              <a:rPr lang="en-US" sz="4000" b="1" dirty="0">
                <a:solidFill>
                  <a:schemeClr val="accent1">
                    <a:lumMod val="75000"/>
                  </a:schemeClr>
                </a:solidFill>
                <a:latin typeface="+mj-lt"/>
                <a:ea typeface="+mj-ea"/>
                <a:cs typeface="Calibri Light" panose="020F0302020204030204"/>
              </a:rPr>
              <a:t>Abstraction</a:t>
            </a:r>
            <a:endParaRPr lang="en-US" sz="4000" b="1" dirty="0">
              <a:solidFill>
                <a:schemeClr val="accent1">
                  <a:lumMod val="75000"/>
                </a:schemeClr>
              </a:solidFill>
              <a:latin typeface="+mj-lt"/>
              <a:ea typeface="+mj-ea"/>
              <a:cs typeface="Calibri Light" panose="020F0302020204030204"/>
            </a:endParaRPr>
          </a:p>
        </p:txBody>
      </p:sp>
      <p:sp>
        <p:nvSpPr>
          <p:cNvPr id="10" name="TextBox 9"/>
          <p:cNvSpPr txBox="1"/>
          <p:nvPr/>
        </p:nvSpPr>
        <p:spPr>
          <a:xfrm>
            <a:off x="1281534" y="1975329"/>
            <a:ext cx="5900375" cy="2428476"/>
          </a:xfrm>
          <a:prstGeom prst="rect">
            <a:avLst/>
          </a:prstGeom>
        </p:spPr>
        <p:txBody>
          <a:bodyPr rot="0" spcFirstLastPara="0" vertOverflow="overflow" horzOverflow="overflow" vert="horz" lIns="91440" tIns="45720" rIns="91440" bIns="45720" numCol="1" spcCol="0" rtlCol="0" fromWordArt="0" anchor="t" anchorCtr="0" forceAA="0" compatLnSpc="1">
            <a:normAutofit fontScale="92500"/>
          </a:bodyPr>
          <a:lstStyle/>
          <a:p>
            <a:pPr algn="just">
              <a:buFont typeface="Arial" panose="020B0604020202020204"/>
              <a:buChar char="•"/>
            </a:pPr>
            <a:r>
              <a:rPr lang="en-US" sz="2200" dirty="0">
                <a:ea typeface="+mn-lt"/>
                <a:cs typeface="+mn-lt"/>
              </a:rPr>
              <a:t>Abstraction is the practice of reducing details so that someone can focus on a few concepts at a time</a:t>
            </a:r>
            <a:endParaRPr lang="en-US" dirty="0">
              <a:ea typeface="+mn-lt"/>
              <a:cs typeface="+mn-lt"/>
            </a:endParaRPr>
          </a:p>
          <a:p>
            <a:pPr algn="just">
              <a:buFont typeface="Arial" panose="020B0604020202020204"/>
              <a:buChar char="•"/>
            </a:pPr>
            <a:r>
              <a:rPr lang="en-US" sz="2200" dirty="0">
                <a:ea typeface="+mn-lt"/>
                <a:cs typeface="+mn-lt"/>
              </a:rPr>
              <a:t>Abstraction is "To represent the essential feature without representing the background details.“</a:t>
            </a:r>
            <a:endParaRPr lang="en-US" dirty="0"/>
          </a:p>
          <a:p>
            <a:pPr algn="just">
              <a:buFont typeface="Arial" panose="020B0604020202020204"/>
              <a:buChar char="•"/>
            </a:pPr>
            <a:r>
              <a:rPr lang="en-US" sz="2200" dirty="0">
                <a:ea typeface="+mn-lt"/>
                <a:cs typeface="+mn-lt"/>
              </a:rPr>
              <a:t>Abstraction is the process of hiding the working style of an object, and showing the information of an object in an understandable manner.</a:t>
            </a:r>
            <a:endParaRPr lang="en-US" dirty="0">
              <a:ea typeface="+mn-lt"/>
              <a:cs typeface="+mn-lt"/>
            </a:endParaRPr>
          </a:p>
          <a:p>
            <a:pPr algn="just"/>
            <a:endParaRPr lang="en-US" sz="2200" dirty="0">
              <a:ea typeface="+mn-lt"/>
              <a:cs typeface="+mn-lt"/>
            </a:endParaRPr>
          </a:p>
          <a:p>
            <a:pPr algn="just"/>
            <a:endParaRPr lang="en-US" sz="2200" dirty="0">
              <a:cs typeface="Calibri" panose="020F0502020204030204"/>
            </a:endParaRPr>
          </a:p>
          <a:p>
            <a:pPr marL="342900" indent="-342900" algn="just">
              <a:buFont typeface="Arial" panose="020B0604020202020204"/>
              <a:buChar char="•"/>
            </a:pPr>
            <a:endParaRPr lang="en-US" sz="2200" dirty="0">
              <a:ea typeface="+mn-lt"/>
              <a:cs typeface="+mn-lt"/>
            </a:endParaRPr>
          </a:p>
          <a:p>
            <a:pPr algn="just"/>
            <a:endParaRPr lang="en-US"/>
          </a:p>
          <a:p>
            <a:pPr algn="just">
              <a:lnSpc>
                <a:spcPct val="90000"/>
              </a:lnSpc>
              <a:spcAft>
                <a:spcPts val="600"/>
              </a:spcAft>
            </a:pPr>
            <a:endParaRPr lang="en-US" sz="2200" dirty="0">
              <a:cs typeface="Calibri" panose="020F0502020204030204"/>
            </a:endParaRPr>
          </a:p>
          <a:p>
            <a:pPr marL="742950" indent="-228600">
              <a:lnSpc>
                <a:spcPct val="90000"/>
              </a:lnSpc>
              <a:spcAft>
                <a:spcPts val="600"/>
              </a:spcAft>
              <a:buFont typeface="Arial" panose="020B0604020202020204" pitchFamily="34" charset="0"/>
              <a:buChar char="•"/>
            </a:pPr>
            <a:endParaRPr lang="en-US" sz="2000"/>
          </a:p>
          <a:p>
            <a:pPr indent="-228600">
              <a:lnSpc>
                <a:spcPct val="90000"/>
              </a:lnSpc>
              <a:spcAft>
                <a:spcPts val="600"/>
              </a:spcAft>
              <a:buFont typeface="Arial" panose="020B0604020202020204" pitchFamily="34" charset="0"/>
              <a:buChar char="•"/>
            </a:pPr>
            <a:endParaRPr lang="en-US" sz="2000"/>
          </a:p>
        </p:txBody>
      </p:sp>
      <p:pic>
        <p:nvPicPr>
          <p:cNvPr id="8" name="Picture 8"/>
          <p:cNvPicPr>
            <a:picLocks noChangeAspect="1"/>
          </p:cNvPicPr>
          <p:nvPr/>
        </p:nvPicPr>
        <p:blipFill>
          <a:blip r:embed="rId1"/>
          <a:stretch>
            <a:fillRect/>
          </a:stretch>
        </p:blipFill>
        <p:spPr>
          <a:xfrm>
            <a:off x="363298" y="6128439"/>
            <a:ext cx="1228725" cy="409575"/>
          </a:xfrm>
          <a:prstGeom prst="rect">
            <a:avLst/>
          </a:prstGeom>
        </p:spPr>
      </p:pic>
      <p:pic>
        <p:nvPicPr>
          <p:cNvPr id="2" name="Picture 2" descr="Icon"/>
          <p:cNvPicPr>
            <a:picLocks noChangeAspect="1"/>
          </p:cNvPicPr>
          <p:nvPr/>
        </p:nvPicPr>
        <p:blipFill rotWithShape="1">
          <a:blip r:embed="rId2"/>
          <a:srcRect l="6431" r="322" b="22468"/>
          <a:stretch>
            <a:fillRect/>
          </a:stretch>
        </p:blipFill>
        <p:spPr>
          <a:xfrm>
            <a:off x="7196730" y="777240"/>
            <a:ext cx="4656658" cy="374792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8"/>
          <p:cNvPicPr>
            <a:picLocks noChangeAspect="1"/>
          </p:cNvPicPr>
          <p:nvPr/>
        </p:nvPicPr>
        <p:blipFill>
          <a:blip r:embed="rId1"/>
          <a:stretch>
            <a:fillRect/>
          </a:stretch>
        </p:blipFill>
        <p:spPr>
          <a:xfrm>
            <a:off x="363298" y="6128439"/>
            <a:ext cx="1228725" cy="409575"/>
          </a:xfrm>
          <a:prstGeom prst="rect">
            <a:avLst/>
          </a:prstGeom>
        </p:spPr>
      </p:pic>
      <p:sp>
        <p:nvSpPr>
          <p:cNvPr id="4" name="TextBox 3"/>
          <p:cNvSpPr txBox="1"/>
          <p:nvPr/>
        </p:nvSpPr>
        <p:spPr>
          <a:xfrm>
            <a:off x="1605044" y="666091"/>
            <a:ext cx="3548269"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000" b="1" dirty="0">
                <a:cs typeface="Calibri" panose="020F0502020204030204"/>
              </a:rPr>
              <a:t>EXAMPLE :</a:t>
            </a:r>
            <a:endParaRPr lang="en-US" sz="2000" b="1" dirty="0">
              <a:cs typeface="Calibri" panose="020F0502020204030204"/>
            </a:endParaRPr>
          </a:p>
        </p:txBody>
      </p:sp>
      <p:pic>
        <p:nvPicPr>
          <p:cNvPr id="3" name="Picture 5"/>
          <p:cNvPicPr>
            <a:picLocks noChangeAspect="1"/>
          </p:cNvPicPr>
          <p:nvPr/>
        </p:nvPicPr>
        <p:blipFill>
          <a:blip r:embed="rId2"/>
          <a:stretch>
            <a:fillRect/>
          </a:stretch>
        </p:blipFill>
        <p:spPr>
          <a:xfrm>
            <a:off x="986287" y="1536506"/>
            <a:ext cx="10291312" cy="411566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1"/>
          <p:cNvSpPr txBox="1"/>
          <p:nvPr/>
        </p:nvSpPr>
        <p:spPr>
          <a:xfrm>
            <a:off x="1281533" y="427794"/>
            <a:ext cx="5181510" cy="1671569"/>
          </a:xfrm>
          <a:prstGeom prst="rect">
            <a:avLst/>
          </a:prstGeom>
        </p:spPr>
        <p:txBody>
          <a:bodyPr rot="0" spcFirstLastPara="0" vert="horz" lIns="91440" tIns="45720" rIns="91440" bIns="45720" numCol="1" spcCol="0" rtlCol="0" fromWordArt="0" anchor="ctr" anchorCtr="0" forceAA="0" compatLnSpc="1">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chemeClr val="accent1">
                    <a:lumMod val="75000"/>
                  </a:schemeClr>
                </a:solidFill>
                <a:ea typeface="+mn-lt"/>
                <a:cs typeface="+mn-lt"/>
              </a:rPr>
              <a:t>Encapsulation</a:t>
            </a:r>
            <a:endParaRPr lang="en-US" sz="4000" b="1" dirty="0">
              <a:solidFill>
                <a:schemeClr val="accent1">
                  <a:lumMod val="75000"/>
                </a:schemeClr>
              </a:solidFill>
              <a:cs typeface="Calibri" panose="020F0502020204030204"/>
            </a:endParaRPr>
          </a:p>
          <a:p>
            <a:pPr>
              <a:lnSpc>
                <a:spcPct val="90000"/>
              </a:lnSpc>
              <a:spcBef>
                <a:spcPct val="0"/>
              </a:spcBef>
              <a:spcAft>
                <a:spcPts val="600"/>
              </a:spcAft>
            </a:pPr>
            <a:endParaRPr lang="en-US" sz="4000" b="1" dirty="0">
              <a:solidFill>
                <a:schemeClr val="accent1">
                  <a:lumMod val="50000"/>
                </a:schemeClr>
              </a:solidFill>
              <a:latin typeface="+mj-lt"/>
              <a:ea typeface="+mj-ea"/>
              <a:cs typeface="Calibri Light" panose="020F0302020204030204"/>
            </a:endParaRPr>
          </a:p>
        </p:txBody>
      </p:sp>
      <p:sp>
        <p:nvSpPr>
          <p:cNvPr id="10" name="TextBox 9"/>
          <p:cNvSpPr txBox="1"/>
          <p:nvPr/>
        </p:nvSpPr>
        <p:spPr>
          <a:xfrm>
            <a:off x="1137760" y="1515254"/>
            <a:ext cx="5929130" cy="2428476"/>
          </a:xfrm>
          <a:prstGeom prst="rect">
            <a:avLst/>
          </a:prstGeom>
        </p:spPr>
        <p:txBody>
          <a:bodyPr rot="0" spcFirstLastPara="0" vertOverflow="overflow" horzOverflow="overflow" vert="horz" lIns="91440" tIns="45720" rIns="91440" bIns="45720" numCol="1" spcCol="0" rtlCol="0" fromWordArt="0" anchor="t" anchorCtr="0" forceAA="0" compatLnSpc="1">
            <a:noAutofit/>
          </a:bodyPr>
          <a:lstStyle/>
          <a:p>
            <a:pPr algn="just">
              <a:buFont typeface="Arial" panose="020B0604020202020204"/>
              <a:buChar char="•"/>
            </a:pPr>
            <a:r>
              <a:rPr lang="en-US" sz="2000" dirty="0">
                <a:ea typeface="+mn-lt"/>
                <a:cs typeface="+mn-lt"/>
              </a:rPr>
              <a:t>Encapsulation Hiding the internal state and functionality of an object and only allowing access through a public set of functions..</a:t>
            </a:r>
            <a:endParaRPr lang="en-US" sz="2000" dirty="0">
              <a:ea typeface="+mn-lt"/>
              <a:cs typeface="+mn-lt"/>
            </a:endParaRPr>
          </a:p>
          <a:p>
            <a:pPr algn="just">
              <a:buFont typeface="Arial" panose="020B0604020202020204"/>
              <a:buChar char="•"/>
            </a:pPr>
            <a:r>
              <a:rPr lang="en-US" sz="2000" dirty="0">
                <a:ea typeface="+mn-lt"/>
                <a:cs typeface="+mn-lt"/>
              </a:rPr>
              <a:t>Think of encapsulation as a black box; data is sent to a method, a lot of work goes on using the data, of which you don't know or care about. An output is returned to the caller. That is the process of encapsulation, or information hiding.</a:t>
            </a:r>
            <a:endParaRPr lang="en-US" sz="2000">
              <a:cs typeface="Calibri" panose="020F0502020204030204"/>
            </a:endParaRPr>
          </a:p>
          <a:p>
            <a:pPr algn="just">
              <a:buFont typeface="Arial" panose="020B0604020202020204"/>
              <a:buChar char="•"/>
            </a:pPr>
            <a:r>
              <a:rPr lang="en-US" sz="2000" dirty="0">
                <a:ea typeface="+mn-lt"/>
                <a:cs typeface="+mn-lt"/>
              </a:rPr>
              <a:t>Encapsulation guarantees the integrity of the data contained in the object by preventing users from changing internal data into something invalid.</a:t>
            </a:r>
            <a:endParaRPr lang="en-US" sz="2000">
              <a:ea typeface="+mn-lt"/>
              <a:cs typeface="+mn-lt"/>
            </a:endParaRPr>
          </a:p>
          <a:p>
            <a:pPr algn="just">
              <a:buFont typeface="Arial" panose="020B0604020202020204"/>
              <a:buChar char="•"/>
            </a:pPr>
            <a:endParaRPr lang="en-US" sz="2200" dirty="0">
              <a:ea typeface="+mn-lt"/>
              <a:cs typeface="+mn-lt"/>
            </a:endParaRPr>
          </a:p>
          <a:p>
            <a:pPr algn="just"/>
            <a:endParaRPr lang="en-US" sz="2200" dirty="0">
              <a:ea typeface="+mn-lt"/>
              <a:cs typeface="+mn-lt"/>
            </a:endParaRPr>
          </a:p>
          <a:p>
            <a:pPr algn="just"/>
            <a:endParaRPr lang="en-US" sz="2200" dirty="0">
              <a:cs typeface="Calibri" panose="020F0502020204030204"/>
            </a:endParaRPr>
          </a:p>
          <a:p>
            <a:pPr marL="342900" indent="-342900" algn="just">
              <a:buFont typeface="Arial" panose="020B0604020202020204"/>
              <a:buChar char="•"/>
            </a:pPr>
            <a:endParaRPr lang="en-US" sz="2200" dirty="0">
              <a:ea typeface="+mn-lt"/>
              <a:cs typeface="+mn-lt"/>
            </a:endParaRPr>
          </a:p>
          <a:p>
            <a:pPr algn="just"/>
            <a:endParaRPr lang="en-US"/>
          </a:p>
          <a:p>
            <a:pPr algn="just">
              <a:lnSpc>
                <a:spcPct val="90000"/>
              </a:lnSpc>
              <a:spcAft>
                <a:spcPts val="600"/>
              </a:spcAft>
            </a:pPr>
            <a:endParaRPr lang="en-US" sz="2200" dirty="0">
              <a:cs typeface="Calibri" panose="020F0502020204030204"/>
            </a:endParaRPr>
          </a:p>
          <a:p>
            <a:pPr marL="742950" indent="-228600">
              <a:lnSpc>
                <a:spcPct val="90000"/>
              </a:lnSpc>
              <a:spcAft>
                <a:spcPts val="600"/>
              </a:spcAft>
              <a:buFont typeface="Arial" panose="020B0604020202020204" pitchFamily="34" charset="0"/>
              <a:buChar char="•"/>
            </a:pPr>
            <a:endParaRPr lang="en-US" sz="2000"/>
          </a:p>
          <a:p>
            <a:pPr indent="-228600">
              <a:lnSpc>
                <a:spcPct val="90000"/>
              </a:lnSpc>
              <a:spcAft>
                <a:spcPts val="600"/>
              </a:spcAft>
              <a:buFont typeface="Arial" panose="020B0604020202020204" pitchFamily="34" charset="0"/>
              <a:buChar char="•"/>
            </a:pPr>
            <a:endParaRPr lang="en-US" sz="2000"/>
          </a:p>
        </p:txBody>
      </p:sp>
      <p:pic>
        <p:nvPicPr>
          <p:cNvPr id="8" name="Picture 8"/>
          <p:cNvPicPr>
            <a:picLocks noChangeAspect="1"/>
          </p:cNvPicPr>
          <p:nvPr/>
        </p:nvPicPr>
        <p:blipFill>
          <a:blip r:embed="rId1"/>
          <a:stretch>
            <a:fillRect/>
          </a:stretch>
        </p:blipFill>
        <p:spPr>
          <a:xfrm>
            <a:off x="363298" y="6128439"/>
            <a:ext cx="1228725" cy="409575"/>
          </a:xfrm>
          <a:prstGeom prst="rect">
            <a:avLst/>
          </a:prstGeom>
        </p:spPr>
      </p:pic>
      <p:pic>
        <p:nvPicPr>
          <p:cNvPr id="2" name="Picture 3" descr="Diagram&#10;&#10;Description automatically generated"/>
          <p:cNvPicPr>
            <a:picLocks noChangeAspect="1"/>
          </p:cNvPicPr>
          <p:nvPr/>
        </p:nvPicPr>
        <p:blipFill rotWithShape="1">
          <a:blip r:embed="rId2"/>
          <a:srcRect t="25397" r="523" b="794"/>
          <a:stretch>
            <a:fillRect/>
          </a:stretch>
        </p:blipFill>
        <p:spPr>
          <a:xfrm>
            <a:off x="7643004" y="2221819"/>
            <a:ext cx="3275179" cy="271655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1"/>
          <p:cNvSpPr txBox="1"/>
          <p:nvPr/>
        </p:nvSpPr>
        <p:spPr>
          <a:xfrm>
            <a:off x="1080250" y="758473"/>
            <a:ext cx="5181510" cy="1470286"/>
          </a:xfrm>
          <a:prstGeom prst="rect">
            <a:avLst/>
          </a:prstGeom>
        </p:spPr>
        <p:txBody>
          <a:bodyPr rot="0" spcFirstLastPara="0" vert="horz" lIns="91440" tIns="45720" rIns="91440" bIns="45720" numCol="1" spcCol="0" rtlCol="0" fromWordArt="0" anchor="ctr" anchorCtr="0" forceAA="0" compatLnSpc="1">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chemeClr val="accent1">
                    <a:lumMod val="75000"/>
                  </a:schemeClr>
                </a:solidFill>
                <a:cs typeface="Calibri" panose="020F0502020204030204"/>
              </a:rPr>
              <a:t>Polymorphism</a:t>
            </a:r>
            <a:endParaRPr lang="en-US" sz="4000" b="1" dirty="0">
              <a:solidFill>
                <a:schemeClr val="accent1">
                  <a:lumMod val="75000"/>
                </a:schemeClr>
              </a:solidFill>
              <a:cs typeface="Calibri" panose="020F0502020204030204"/>
            </a:endParaRPr>
          </a:p>
          <a:p>
            <a:pPr>
              <a:lnSpc>
                <a:spcPct val="90000"/>
              </a:lnSpc>
              <a:spcBef>
                <a:spcPct val="0"/>
              </a:spcBef>
              <a:spcAft>
                <a:spcPts val="600"/>
              </a:spcAft>
            </a:pPr>
            <a:endParaRPr lang="en-US" sz="4000" b="1" dirty="0">
              <a:solidFill>
                <a:schemeClr val="accent1">
                  <a:lumMod val="50000"/>
                </a:schemeClr>
              </a:solidFill>
              <a:latin typeface="+mj-lt"/>
              <a:ea typeface="+mj-ea"/>
              <a:cs typeface="Calibri Light" panose="020F0302020204030204"/>
            </a:endParaRPr>
          </a:p>
        </p:txBody>
      </p:sp>
      <p:sp>
        <p:nvSpPr>
          <p:cNvPr id="10" name="TextBox 9"/>
          <p:cNvSpPr txBox="1"/>
          <p:nvPr/>
        </p:nvSpPr>
        <p:spPr>
          <a:xfrm>
            <a:off x="979609" y="2219745"/>
            <a:ext cx="5929130" cy="2946060"/>
          </a:xfrm>
          <a:prstGeom prst="rect">
            <a:avLst/>
          </a:prstGeom>
        </p:spPr>
        <p:txBody>
          <a:bodyPr rot="0" spcFirstLastPara="0" vertOverflow="overflow" horzOverflow="overflow" vert="horz" lIns="91440" tIns="45720" rIns="91440" bIns="45720" numCol="1" spcCol="0" rtlCol="0" fromWordArt="0" anchor="t" anchorCtr="0" forceAA="0" compatLnSpc="1">
            <a:noAutofit/>
          </a:bodyPr>
          <a:lstStyle/>
          <a:p>
            <a:pPr algn="just">
              <a:buFont typeface="Arial" panose="020B0604020202020204"/>
              <a:buChar char="•"/>
            </a:pPr>
            <a:r>
              <a:rPr lang="en-US" sz="2000" dirty="0">
                <a:ea typeface="+mn-lt"/>
                <a:cs typeface="+mn-lt"/>
              </a:rPr>
              <a:t>The Word polymorphism comes from Greek and means having several different forms.</a:t>
            </a:r>
            <a:endParaRPr lang="en-US" dirty="0">
              <a:ea typeface="+mn-lt"/>
              <a:cs typeface="+mn-lt"/>
            </a:endParaRPr>
          </a:p>
          <a:p>
            <a:pPr algn="just">
              <a:buFont typeface="Arial" panose="020B0604020202020204"/>
              <a:buChar char="•"/>
            </a:pPr>
            <a:r>
              <a:rPr lang="en-US" sz="2000" dirty="0">
                <a:ea typeface="+mn-lt"/>
                <a:cs typeface="+mn-lt"/>
              </a:rPr>
              <a:t>An object behaves differently at different place is called polymorphism.</a:t>
            </a:r>
            <a:endParaRPr lang="en-US" dirty="0">
              <a:ea typeface="+mn-lt"/>
              <a:cs typeface="+mn-lt"/>
            </a:endParaRPr>
          </a:p>
          <a:p>
            <a:pPr algn="just">
              <a:buFont typeface="Arial" panose="020B0604020202020204"/>
              <a:buChar char="•"/>
            </a:pPr>
            <a:r>
              <a:rPr lang="en-US" sz="2000" dirty="0">
                <a:ea typeface="+mn-lt"/>
                <a:cs typeface="+mn-lt"/>
              </a:rPr>
              <a:t>Polymorphism is briefly described as "one interface, many implementations.</a:t>
            </a:r>
            <a:endParaRPr lang="en-US" dirty="0">
              <a:ea typeface="+mn-lt"/>
              <a:cs typeface="+mn-lt"/>
            </a:endParaRPr>
          </a:p>
          <a:p>
            <a:pPr algn="just">
              <a:buFont typeface="Arial" panose="020B0604020202020204"/>
              <a:buChar char="•"/>
            </a:pPr>
            <a:r>
              <a:rPr lang="en-US" sz="2000" dirty="0">
                <a:ea typeface="+mn-lt"/>
                <a:cs typeface="+mn-lt"/>
              </a:rPr>
              <a:t>polymorphism can be achieved through method overloading and method overriding. </a:t>
            </a:r>
            <a:endParaRPr lang="en-US"/>
          </a:p>
          <a:p>
            <a:pPr algn="just">
              <a:buFont typeface="Arial" panose="020B0604020202020204"/>
              <a:buChar char="•"/>
            </a:pPr>
            <a:endParaRPr lang="en-US" sz="2000" dirty="0">
              <a:ea typeface="+mn-lt"/>
              <a:cs typeface="+mn-lt"/>
            </a:endParaRPr>
          </a:p>
          <a:p>
            <a:pPr algn="just"/>
            <a:endParaRPr lang="en-US" sz="2200" dirty="0">
              <a:cs typeface="Calibri" panose="020F0502020204030204"/>
            </a:endParaRPr>
          </a:p>
          <a:p>
            <a:pPr marL="342900" indent="-342900" algn="just">
              <a:buFont typeface="Arial" panose="020B0604020202020204"/>
              <a:buChar char="•"/>
            </a:pPr>
            <a:endParaRPr lang="en-US" sz="2200" dirty="0">
              <a:ea typeface="+mn-lt"/>
              <a:cs typeface="+mn-lt"/>
            </a:endParaRPr>
          </a:p>
          <a:p>
            <a:pPr algn="just"/>
            <a:endParaRPr lang="en-US"/>
          </a:p>
          <a:p>
            <a:pPr algn="just">
              <a:lnSpc>
                <a:spcPct val="90000"/>
              </a:lnSpc>
              <a:spcAft>
                <a:spcPts val="600"/>
              </a:spcAft>
            </a:pPr>
            <a:endParaRPr lang="en-US" sz="2200" dirty="0">
              <a:cs typeface="Calibri" panose="020F0502020204030204"/>
            </a:endParaRPr>
          </a:p>
          <a:p>
            <a:pPr marL="742950" indent="-228600">
              <a:lnSpc>
                <a:spcPct val="90000"/>
              </a:lnSpc>
              <a:spcAft>
                <a:spcPts val="600"/>
              </a:spcAft>
              <a:buFont typeface="Arial" panose="020B0604020202020204" pitchFamily="34" charset="0"/>
              <a:buChar char="•"/>
            </a:pPr>
            <a:endParaRPr lang="en-US" sz="2000"/>
          </a:p>
          <a:p>
            <a:pPr indent="-228600">
              <a:lnSpc>
                <a:spcPct val="90000"/>
              </a:lnSpc>
              <a:spcAft>
                <a:spcPts val="600"/>
              </a:spcAft>
              <a:buFont typeface="Arial" panose="020B0604020202020204" pitchFamily="34" charset="0"/>
              <a:buChar char="•"/>
            </a:pPr>
            <a:endParaRPr lang="en-US" sz="2000"/>
          </a:p>
        </p:txBody>
      </p:sp>
      <p:pic>
        <p:nvPicPr>
          <p:cNvPr id="8" name="Picture 8"/>
          <p:cNvPicPr>
            <a:picLocks noChangeAspect="1"/>
          </p:cNvPicPr>
          <p:nvPr/>
        </p:nvPicPr>
        <p:blipFill>
          <a:blip r:embed="rId1"/>
          <a:stretch>
            <a:fillRect/>
          </a:stretch>
        </p:blipFill>
        <p:spPr>
          <a:xfrm>
            <a:off x="363298" y="6128439"/>
            <a:ext cx="1228725" cy="409575"/>
          </a:xfrm>
          <a:prstGeom prst="rect">
            <a:avLst/>
          </a:prstGeom>
        </p:spPr>
      </p:pic>
      <p:pic>
        <p:nvPicPr>
          <p:cNvPr id="2" name="Picture 2" descr="Graphical user interface"/>
          <p:cNvPicPr>
            <a:picLocks noChangeAspect="1"/>
          </p:cNvPicPr>
          <p:nvPr/>
        </p:nvPicPr>
        <p:blipFill>
          <a:blip r:embed="rId2"/>
          <a:stretch>
            <a:fillRect/>
          </a:stretch>
        </p:blipFill>
        <p:spPr>
          <a:xfrm>
            <a:off x="7336972" y="1495768"/>
            <a:ext cx="4498520" cy="409778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1"/>
          <p:cNvSpPr txBox="1"/>
          <p:nvPr/>
        </p:nvSpPr>
        <p:spPr>
          <a:xfrm>
            <a:off x="1080250" y="758473"/>
            <a:ext cx="5181510" cy="1470286"/>
          </a:xfrm>
          <a:prstGeom prst="rect">
            <a:avLst/>
          </a:prstGeom>
        </p:spPr>
        <p:txBody>
          <a:bodyPr rot="0" spcFirstLastPara="0" vert="horz" lIns="91440" tIns="45720" rIns="91440" bIns="45720" numCol="1" spcCol="0" rtlCol="0" fromWordArt="0" anchor="ctr" anchorCtr="0" forceAA="0" compatLnSpc="1">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chemeClr val="accent1"/>
                </a:solidFill>
                <a:latin typeface="Calibri Light" panose="020F0302020204030204"/>
                <a:cs typeface="Calibri Light" panose="020F0302020204030204"/>
              </a:rPr>
              <a:t>Method Overloading</a:t>
            </a:r>
            <a:endParaRPr lang="en-US" b="1" dirty="0">
              <a:solidFill>
                <a:schemeClr val="accent1"/>
              </a:solidFill>
            </a:endParaRPr>
          </a:p>
          <a:p>
            <a:pPr>
              <a:lnSpc>
                <a:spcPct val="90000"/>
              </a:lnSpc>
              <a:spcBef>
                <a:spcPct val="0"/>
              </a:spcBef>
              <a:spcAft>
                <a:spcPts val="600"/>
              </a:spcAft>
            </a:pPr>
            <a:endParaRPr lang="en-US" sz="4000" b="1" dirty="0">
              <a:solidFill>
                <a:schemeClr val="accent1">
                  <a:lumMod val="50000"/>
                </a:schemeClr>
              </a:solidFill>
              <a:latin typeface="+mj-lt"/>
              <a:ea typeface="+mj-ea"/>
              <a:cs typeface="Calibri Light" panose="020F0302020204030204"/>
            </a:endParaRPr>
          </a:p>
        </p:txBody>
      </p:sp>
      <p:sp>
        <p:nvSpPr>
          <p:cNvPr id="10" name="TextBox 9"/>
          <p:cNvSpPr txBox="1"/>
          <p:nvPr/>
        </p:nvSpPr>
        <p:spPr>
          <a:xfrm>
            <a:off x="936477" y="2181234"/>
            <a:ext cx="5239017" cy="3276739"/>
          </a:xfrm>
          <a:prstGeom prst="rect">
            <a:avLst/>
          </a:prstGeom>
        </p:spPr>
        <p:txBody>
          <a:bodyPr rot="0" spcFirstLastPara="0" vertOverflow="overflow" horzOverflow="overflow" vert="horz" lIns="91440" tIns="45720" rIns="91440" bIns="45720" numCol="1" spcCol="0" rtlCol="0" fromWordArt="0" anchor="t" anchorCtr="0" forceAA="0" compatLnSpc="1">
            <a:noAutofit/>
          </a:bodyPr>
          <a:lstStyle/>
          <a:p>
            <a:pPr>
              <a:lnSpc>
                <a:spcPct val="90000"/>
              </a:lnSpc>
              <a:spcBef>
                <a:spcPts val="1000"/>
              </a:spcBef>
            </a:pPr>
            <a:r>
              <a:rPr lang="en-US" sz="2400" dirty="0">
                <a:ea typeface="+mn-lt"/>
                <a:cs typeface="+mn-lt"/>
              </a:rPr>
              <a:t>Same method with different signature (number or type of arguments)</a:t>
            </a:r>
            <a:endParaRPr lang="en-US"/>
          </a:p>
          <a:p>
            <a:pPr algn="just">
              <a:buFont typeface="Arial" panose="020B0604020202020204"/>
              <a:buChar char="•"/>
            </a:pPr>
            <a:endParaRPr lang="en-US">
              <a:cs typeface="Calibri" panose="020F0502020204030204"/>
            </a:endParaRPr>
          </a:p>
          <a:p>
            <a:pPr algn="just">
              <a:buFont typeface="Arial" panose="020B0604020202020204"/>
              <a:buChar char="•"/>
            </a:pPr>
            <a:endParaRPr lang="en-US" sz="2000" dirty="0">
              <a:ea typeface="+mn-lt"/>
              <a:cs typeface="+mn-lt"/>
            </a:endParaRPr>
          </a:p>
          <a:p>
            <a:pPr algn="just"/>
            <a:endParaRPr lang="en-US" sz="2200" dirty="0">
              <a:cs typeface="Calibri" panose="020F0502020204030204"/>
            </a:endParaRPr>
          </a:p>
          <a:p>
            <a:pPr marL="342900" indent="-342900" algn="just">
              <a:buFont typeface="Arial" panose="020B0604020202020204"/>
              <a:buChar char="•"/>
            </a:pPr>
            <a:endParaRPr lang="en-US" sz="2200" dirty="0">
              <a:ea typeface="+mn-lt"/>
              <a:cs typeface="+mn-lt"/>
            </a:endParaRPr>
          </a:p>
          <a:p>
            <a:pPr algn="just"/>
            <a:endParaRPr lang="en-US"/>
          </a:p>
          <a:p>
            <a:pPr algn="just">
              <a:lnSpc>
                <a:spcPct val="90000"/>
              </a:lnSpc>
              <a:spcAft>
                <a:spcPts val="600"/>
              </a:spcAft>
            </a:pPr>
            <a:endParaRPr lang="en-US" sz="2200" dirty="0">
              <a:cs typeface="Calibri" panose="020F0502020204030204"/>
            </a:endParaRPr>
          </a:p>
          <a:p>
            <a:pPr marL="742950" indent="-228600">
              <a:lnSpc>
                <a:spcPct val="90000"/>
              </a:lnSpc>
              <a:spcAft>
                <a:spcPts val="600"/>
              </a:spcAft>
              <a:buFont typeface="Arial" panose="020B0604020202020204" pitchFamily="34" charset="0"/>
              <a:buChar char="•"/>
            </a:pPr>
            <a:endParaRPr lang="en-US" sz="2000"/>
          </a:p>
          <a:p>
            <a:pPr indent="-228600">
              <a:lnSpc>
                <a:spcPct val="90000"/>
              </a:lnSpc>
              <a:spcAft>
                <a:spcPts val="600"/>
              </a:spcAft>
              <a:buFont typeface="Arial" panose="020B0604020202020204" pitchFamily="34" charset="0"/>
              <a:buChar char="•"/>
            </a:pPr>
            <a:endParaRPr lang="en-US" sz="2000"/>
          </a:p>
        </p:txBody>
      </p:sp>
      <p:pic>
        <p:nvPicPr>
          <p:cNvPr id="8" name="Picture 8"/>
          <p:cNvPicPr>
            <a:picLocks noChangeAspect="1"/>
          </p:cNvPicPr>
          <p:nvPr/>
        </p:nvPicPr>
        <p:blipFill>
          <a:blip r:embed="rId1"/>
          <a:stretch>
            <a:fillRect/>
          </a:stretch>
        </p:blipFill>
        <p:spPr>
          <a:xfrm>
            <a:off x="363298" y="6128439"/>
            <a:ext cx="1228725" cy="409575"/>
          </a:xfrm>
          <a:prstGeom prst="rect">
            <a:avLst/>
          </a:prstGeom>
        </p:spPr>
      </p:pic>
      <p:pic>
        <p:nvPicPr>
          <p:cNvPr id="5" name="Picture 5" descr="Shape, polygon&#10;&#10;Description automatically generated"/>
          <p:cNvPicPr>
            <a:picLocks noChangeAspect="1"/>
          </p:cNvPicPr>
          <p:nvPr/>
        </p:nvPicPr>
        <p:blipFill>
          <a:blip r:embed="rId2"/>
          <a:stretch>
            <a:fillRect/>
          </a:stretch>
        </p:blipFill>
        <p:spPr>
          <a:xfrm>
            <a:off x="6277155" y="1492370"/>
            <a:ext cx="5403011" cy="3815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8"/>
          <p:cNvPicPr>
            <a:picLocks noChangeAspect="1"/>
          </p:cNvPicPr>
          <p:nvPr/>
        </p:nvPicPr>
        <p:blipFill>
          <a:blip r:embed="rId1"/>
          <a:stretch>
            <a:fillRect/>
          </a:stretch>
        </p:blipFill>
        <p:spPr>
          <a:xfrm>
            <a:off x="363298" y="6128439"/>
            <a:ext cx="1228725" cy="409575"/>
          </a:xfrm>
          <a:prstGeom prst="rect">
            <a:avLst/>
          </a:prstGeom>
        </p:spPr>
      </p:pic>
      <p:sp>
        <p:nvSpPr>
          <p:cNvPr id="4" name="TextBox 3"/>
          <p:cNvSpPr txBox="1"/>
          <p:nvPr/>
        </p:nvSpPr>
        <p:spPr>
          <a:xfrm>
            <a:off x="1159346" y="608582"/>
            <a:ext cx="3548269"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000" b="1" dirty="0">
                <a:cs typeface="Calibri" panose="020F0502020204030204"/>
              </a:rPr>
              <a:t>EXAMPLE :</a:t>
            </a:r>
            <a:endParaRPr lang="en-US" sz="2000" b="1" dirty="0">
              <a:cs typeface="Calibri" panose="020F0502020204030204"/>
            </a:endParaRPr>
          </a:p>
        </p:txBody>
      </p:sp>
      <p:pic>
        <p:nvPicPr>
          <p:cNvPr id="3" name="Picture 4" descr="A screenshot of a computer&#10;&#10;Description automatically generated"/>
          <p:cNvPicPr>
            <a:picLocks noChangeAspect="1"/>
          </p:cNvPicPr>
          <p:nvPr/>
        </p:nvPicPr>
        <p:blipFill>
          <a:blip r:embed="rId2"/>
          <a:stretch>
            <a:fillRect/>
          </a:stretch>
        </p:blipFill>
        <p:spPr>
          <a:xfrm>
            <a:off x="1158815" y="1442053"/>
            <a:ext cx="5000445" cy="3772609"/>
          </a:xfrm>
          <a:prstGeom prst="rect">
            <a:avLst/>
          </a:prstGeom>
        </p:spPr>
      </p:pic>
      <p:pic>
        <p:nvPicPr>
          <p:cNvPr id="5" name="Picture 5"/>
          <p:cNvPicPr>
            <a:picLocks noChangeAspect="1"/>
          </p:cNvPicPr>
          <p:nvPr/>
        </p:nvPicPr>
        <p:blipFill>
          <a:blip r:embed="rId3"/>
          <a:stretch>
            <a:fillRect/>
          </a:stretch>
        </p:blipFill>
        <p:spPr>
          <a:xfrm>
            <a:off x="6780362" y="1438585"/>
            <a:ext cx="4957313" cy="383705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1"/>
          <p:cNvSpPr txBox="1"/>
          <p:nvPr/>
        </p:nvSpPr>
        <p:spPr>
          <a:xfrm>
            <a:off x="807081" y="1290436"/>
            <a:ext cx="5972264" cy="952702"/>
          </a:xfrm>
          <a:prstGeom prst="rect">
            <a:avLst/>
          </a:prstGeom>
        </p:spPr>
        <p:txBody>
          <a:bodyPr rot="0" spcFirstLastPara="0" vert="horz" lIns="91440" tIns="45720" rIns="91440" bIns="45720" numCol="1" spcCol="0" rtlCol="0" fromWordArt="0" anchor="ctr" anchorCtr="0" forceAA="0" compatLnSpc="1">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chemeClr val="accent1"/>
                </a:solidFill>
                <a:ea typeface="+mn-lt"/>
                <a:cs typeface="+mn-lt"/>
              </a:rPr>
              <a:t>METHOD OVERRIDING</a:t>
            </a:r>
            <a:endParaRPr lang="en-US" sz="4000" b="1" dirty="0">
              <a:solidFill>
                <a:schemeClr val="accent1"/>
              </a:solidFill>
            </a:endParaRPr>
          </a:p>
          <a:p>
            <a:endParaRPr lang="en-US" sz="4400" b="1" dirty="0">
              <a:solidFill>
                <a:schemeClr val="accent1"/>
              </a:solidFill>
              <a:latin typeface="Calibri Light" panose="020F0302020204030204"/>
              <a:cs typeface="Calibri Light" panose="020F0302020204030204"/>
            </a:endParaRPr>
          </a:p>
          <a:p>
            <a:pPr>
              <a:lnSpc>
                <a:spcPct val="90000"/>
              </a:lnSpc>
              <a:spcBef>
                <a:spcPct val="0"/>
              </a:spcBef>
              <a:spcAft>
                <a:spcPts val="600"/>
              </a:spcAft>
            </a:pPr>
            <a:endParaRPr lang="en-US" sz="4000" b="1" dirty="0">
              <a:solidFill>
                <a:schemeClr val="accent1">
                  <a:lumMod val="50000"/>
                </a:schemeClr>
              </a:solidFill>
              <a:latin typeface="+mj-lt"/>
              <a:ea typeface="+mj-ea"/>
              <a:cs typeface="Calibri Light" panose="020F0302020204030204"/>
            </a:endParaRPr>
          </a:p>
        </p:txBody>
      </p:sp>
      <p:sp>
        <p:nvSpPr>
          <p:cNvPr id="10" name="TextBox 9"/>
          <p:cNvSpPr txBox="1"/>
          <p:nvPr/>
        </p:nvSpPr>
        <p:spPr>
          <a:xfrm>
            <a:off x="936477" y="2181234"/>
            <a:ext cx="5239017" cy="3276739"/>
          </a:xfrm>
          <a:prstGeom prst="rect">
            <a:avLst/>
          </a:prstGeom>
        </p:spPr>
        <p:txBody>
          <a:bodyPr rot="0" spcFirstLastPara="0" vertOverflow="overflow" horzOverflow="overflow" vert="horz" lIns="91440" tIns="45720" rIns="91440" bIns="45720" numCol="1" spcCol="0" rtlCol="0" fromWordArt="0" anchor="t" anchorCtr="0" forceAA="0" compatLnSpc="1">
            <a:noAutofit/>
          </a:bodyPr>
          <a:lstStyle/>
          <a:p>
            <a:pPr algn="just">
              <a:lnSpc>
                <a:spcPct val="90000"/>
              </a:lnSpc>
              <a:spcBef>
                <a:spcPts val="1000"/>
              </a:spcBef>
            </a:pPr>
            <a:r>
              <a:rPr lang="en-US" sz="2400" dirty="0">
                <a:ea typeface="+mn-lt"/>
                <a:cs typeface="+mn-lt"/>
              </a:rPr>
              <a:t>In a class hierarchy, when a method in a subclass has the same name and type signature as a method in its super class, then the method in the subclass is said to override the method in the super class.</a:t>
            </a:r>
            <a:endParaRPr lang="en-US">
              <a:cs typeface="Calibri" panose="020F0502020204030204"/>
            </a:endParaRPr>
          </a:p>
          <a:p>
            <a:pPr algn="just"/>
            <a:endParaRPr lang="en-US">
              <a:cs typeface="Calibri" panose="020F0502020204030204"/>
            </a:endParaRPr>
          </a:p>
          <a:p>
            <a:pPr algn="just">
              <a:buFont typeface="Arial" panose="020B0604020202020204"/>
              <a:buChar char="•"/>
            </a:pPr>
            <a:endParaRPr lang="en-US" sz="2000" dirty="0">
              <a:ea typeface="+mn-lt"/>
              <a:cs typeface="+mn-lt"/>
            </a:endParaRPr>
          </a:p>
          <a:p>
            <a:pPr algn="just"/>
            <a:endParaRPr lang="en-US" sz="2200" dirty="0">
              <a:cs typeface="Calibri" panose="020F0502020204030204"/>
            </a:endParaRPr>
          </a:p>
          <a:p>
            <a:pPr marL="342900" indent="-342900" algn="just">
              <a:buFont typeface="Arial" panose="020B0604020202020204"/>
              <a:buChar char="•"/>
            </a:pPr>
            <a:endParaRPr lang="en-US" sz="2200" dirty="0">
              <a:ea typeface="+mn-lt"/>
              <a:cs typeface="+mn-lt"/>
            </a:endParaRPr>
          </a:p>
          <a:p>
            <a:pPr algn="just"/>
            <a:endParaRPr lang="en-US"/>
          </a:p>
          <a:p>
            <a:pPr algn="just">
              <a:lnSpc>
                <a:spcPct val="90000"/>
              </a:lnSpc>
              <a:spcAft>
                <a:spcPts val="600"/>
              </a:spcAft>
            </a:pPr>
            <a:endParaRPr lang="en-US" sz="2200" dirty="0">
              <a:cs typeface="Calibri" panose="020F0502020204030204"/>
            </a:endParaRPr>
          </a:p>
          <a:p>
            <a:pPr marL="742950" indent="-228600">
              <a:lnSpc>
                <a:spcPct val="90000"/>
              </a:lnSpc>
              <a:spcAft>
                <a:spcPts val="600"/>
              </a:spcAft>
              <a:buFont typeface="Arial" panose="020B0604020202020204" pitchFamily="34" charset="0"/>
              <a:buChar char="•"/>
            </a:pPr>
            <a:endParaRPr lang="en-US" sz="2000"/>
          </a:p>
          <a:p>
            <a:pPr indent="-228600">
              <a:lnSpc>
                <a:spcPct val="90000"/>
              </a:lnSpc>
              <a:spcAft>
                <a:spcPts val="600"/>
              </a:spcAft>
              <a:buFont typeface="Arial" panose="020B0604020202020204" pitchFamily="34" charset="0"/>
              <a:buChar char="•"/>
            </a:pPr>
            <a:endParaRPr lang="en-US" sz="2000"/>
          </a:p>
        </p:txBody>
      </p:sp>
      <p:pic>
        <p:nvPicPr>
          <p:cNvPr id="8" name="Picture 8"/>
          <p:cNvPicPr>
            <a:picLocks noChangeAspect="1"/>
          </p:cNvPicPr>
          <p:nvPr/>
        </p:nvPicPr>
        <p:blipFill>
          <a:blip r:embed="rId1"/>
          <a:stretch>
            <a:fillRect/>
          </a:stretch>
        </p:blipFill>
        <p:spPr>
          <a:xfrm>
            <a:off x="363298" y="6128439"/>
            <a:ext cx="1228725" cy="409575"/>
          </a:xfrm>
          <a:prstGeom prst="rect">
            <a:avLst/>
          </a:prstGeom>
        </p:spPr>
      </p:pic>
      <p:pic>
        <p:nvPicPr>
          <p:cNvPr id="2" name="Picture 2"/>
          <p:cNvPicPr>
            <a:picLocks noChangeAspect="1"/>
          </p:cNvPicPr>
          <p:nvPr/>
        </p:nvPicPr>
        <p:blipFill>
          <a:blip r:embed="rId2"/>
          <a:stretch>
            <a:fillRect/>
          </a:stretch>
        </p:blipFill>
        <p:spPr>
          <a:xfrm>
            <a:off x="7211683" y="1295400"/>
            <a:ext cx="4109048" cy="429595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1"/>
          <a:stretch>
            <a:fillRect/>
          </a:stretch>
        </p:blipFill>
        <p:spPr>
          <a:xfrm>
            <a:off x="363298" y="6128439"/>
            <a:ext cx="1228725" cy="409575"/>
          </a:xfrm>
          <a:prstGeom prst="rect">
            <a:avLst/>
          </a:prstGeom>
        </p:spPr>
      </p:pic>
      <p:sp>
        <p:nvSpPr>
          <p:cNvPr id="9" name="TextBox 1"/>
          <p:cNvSpPr txBox="1"/>
          <p:nvPr/>
        </p:nvSpPr>
        <p:spPr>
          <a:xfrm>
            <a:off x="986287" y="583721"/>
            <a:ext cx="8982973" cy="923330"/>
          </a:xfrm>
          <a:prstGeom prst="rect">
            <a:avLst/>
          </a:prstGeom>
          <a:noFill/>
        </p:spPr>
        <p:txBody>
          <a:bodyPr rot="0" spcFirstLastPara="0" vert="horz" wrap="square" lIns="91440" tIns="45720" rIns="91440" bIns="45720" numCol="1" spcCol="0" rtlCol="0" fromWordArt="0" anchor="t" anchorCtr="0" forceAA="0" compatLnSpc="1">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dirty="0">
                <a:solidFill>
                  <a:schemeClr val="accent1">
                    <a:lumMod val="75000"/>
                  </a:schemeClr>
                </a:solidFill>
                <a:cs typeface="Calibri" panose="020F0502020204030204"/>
              </a:rPr>
              <a:t>WHAT……………….?</a:t>
            </a:r>
            <a:endParaRPr lang="en-US" sz="5400">
              <a:solidFill>
                <a:schemeClr val="accent1">
                  <a:lumMod val="75000"/>
                </a:schemeClr>
              </a:solidFill>
              <a:cs typeface="Calibri" panose="020F0502020204030204"/>
            </a:endParaRPr>
          </a:p>
        </p:txBody>
      </p:sp>
      <p:sp>
        <p:nvSpPr>
          <p:cNvPr id="10" name="TextBox 9"/>
          <p:cNvSpPr txBox="1"/>
          <p:nvPr/>
        </p:nvSpPr>
        <p:spPr>
          <a:xfrm>
            <a:off x="856891" y="2093344"/>
            <a:ext cx="5891841"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marL="285750" indent="-285750" algn="just">
              <a:buFont typeface="Wingdings" panose="05000000000000000000"/>
              <a:buChar char="q"/>
            </a:pPr>
            <a:r>
              <a:rPr lang="en-US" sz="2200" dirty="0">
                <a:cs typeface="Segoe UI" panose="020B0502040204020203"/>
              </a:rPr>
              <a:t>OBJECT-ORIENTED PROGRAMMING (OOP) is a programming paradigm that attempts to design and build computer programs the same way people think about and deal with the world. ​</a:t>
            </a:r>
            <a:endParaRPr lang="en-US" sz="2200">
              <a:cs typeface="Calibri" panose="020F0502020204030204"/>
            </a:endParaRPr>
          </a:p>
          <a:p>
            <a:pPr marL="285750" indent="-285750" algn="just">
              <a:buFont typeface="Wingdings" panose="05000000000000000000"/>
              <a:buChar char="q"/>
            </a:pPr>
            <a:r>
              <a:rPr lang="en-US" sz="2200" dirty="0">
                <a:cs typeface="Segoe UI" panose="020B0502040204020203"/>
              </a:rPr>
              <a:t>An object-oriented program may be considered a collection of interacting objects.  Each object is capable of sending and receiving messages, and processing data.​</a:t>
            </a:r>
            <a:endParaRPr lang="en-US" sz="2200" dirty="0">
              <a:cs typeface="Segoe UI" panose="020B0502040204020203"/>
            </a:endParaRPr>
          </a:p>
        </p:txBody>
      </p:sp>
      <p:pic>
        <p:nvPicPr>
          <p:cNvPr id="3" name="Picture 3" descr="Graphical user interface, icon&#10;&#10;Description automatically generated"/>
          <p:cNvPicPr>
            <a:picLocks noChangeAspect="1"/>
          </p:cNvPicPr>
          <p:nvPr/>
        </p:nvPicPr>
        <p:blipFill>
          <a:blip r:embed="rId2"/>
          <a:stretch>
            <a:fillRect/>
          </a:stretch>
        </p:blipFill>
        <p:spPr>
          <a:xfrm>
            <a:off x="7427344" y="1194760"/>
            <a:ext cx="4037161" cy="455474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5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8"/>
          <p:cNvPicPr>
            <a:picLocks noChangeAspect="1"/>
          </p:cNvPicPr>
          <p:nvPr/>
        </p:nvPicPr>
        <p:blipFill>
          <a:blip r:embed="rId1"/>
          <a:stretch>
            <a:fillRect/>
          </a:stretch>
        </p:blipFill>
        <p:spPr>
          <a:xfrm>
            <a:off x="363298" y="6128439"/>
            <a:ext cx="1228725" cy="409575"/>
          </a:xfrm>
          <a:prstGeom prst="rect">
            <a:avLst/>
          </a:prstGeom>
        </p:spPr>
      </p:pic>
      <p:sp>
        <p:nvSpPr>
          <p:cNvPr id="4" name="TextBox 3"/>
          <p:cNvSpPr txBox="1"/>
          <p:nvPr/>
        </p:nvSpPr>
        <p:spPr>
          <a:xfrm>
            <a:off x="1159346" y="608582"/>
            <a:ext cx="3548269"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000" b="1" dirty="0">
                <a:cs typeface="Calibri" panose="020F0502020204030204"/>
              </a:rPr>
              <a:t>EXAMPLE :</a:t>
            </a:r>
            <a:endParaRPr lang="en-US" sz="2000" b="1" dirty="0">
              <a:cs typeface="Calibri" panose="020F0502020204030204"/>
            </a:endParaRPr>
          </a:p>
        </p:txBody>
      </p:sp>
      <p:pic>
        <p:nvPicPr>
          <p:cNvPr id="2" name="Picture 2"/>
          <p:cNvPicPr>
            <a:picLocks noChangeAspect="1"/>
          </p:cNvPicPr>
          <p:nvPr/>
        </p:nvPicPr>
        <p:blipFill>
          <a:blip r:embed="rId2"/>
          <a:stretch>
            <a:fillRect/>
          </a:stretch>
        </p:blipFill>
        <p:spPr>
          <a:xfrm>
            <a:off x="1158815" y="1647481"/>
            <a:ext cx="5072332" cy="3721189"/>
          </a:xfrm>
          <a:prstGeom prst="rect">
            <a:avLst/>
          </a:prstGeom>
        </p:spPr>
      </p:pic>
      <p:pic>
        <p:nvPicPr>
          <p:cNvPr id="3" name="Picture 4"/>
          <p:cNvPicPr>
            <a:picLocks noChangeAspect="1"/>
          </p:cNvPicPr>
          <p:nvPr/>
        </p:nvPicPr>
        <p:blipFill>
          <a:blip r:embed="rId3"/>
          <a:stretch>
            <a:fillRect/>
          </a:stretch>
        </p:blipFill>
        <p:spPr>
          <a:xfrm>
            <a:off x="6780362" y="1653203"/>
            <a:ext cx="4986067" cy="363785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8"/>
          <p:cNvPicPr>
            <a:picLocks noChangeAspect="1"/>
          </p:cNvPicPr>
          <p:nvPr/>
        </p:nvPicPr>
        <p:blipFill>
          <a:blip r:embed="rId1"/>
          <a:stretch>
            <a:fillRect/>
          </a:stretch>
        </p:blipFill>
        <p:spPr>
          <a:xfrm>
            <a:off x="363298" y="6128439"/>
            <a:ext cx="1228725" cy="409575"/>
          </a:xfrm>
          <a:prstGeom prst="rect">
            <a:avLst/>
          </a:prstGeom>
        </p:spPr>
      </p:pic>
      <p:sp>
        <p:nvSpPr>
          <p:cNvPr id="4" name="TextBox 3"/>
          <p:cNvSpPr txBox="1"/>
          <p:nvPr/>
        </p:nvSpPr>
        <p:spPr>
          <a:xfrm>
            <a:off x="1159346" y="608582"/>
            <a:ext cx="3548269"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000" b="1" dirty="0">
                <a:cs typeface="Calibri" panose="020F0502020204030204"/>
              </a:rPr>
              <a:t>EXAMPLE :</a:t>
            </a:r>
            <a:endParaRPr lang="en-US" sz="2000" b="1" dirty="0">
              <a:cs typeface="Calibri" panose="020F0502020204030204"/>
            </a:endParaRPr>
          </a:p>
        </p:txBody>
      </p:sp>
      <p:pic>
        <p:nvPicPr>
          <p:cNvPr id="2" name="Picture 2"/>
          <p:cNvPicPr>
            <a:picLocks noChangeAspect="1"/>
          </p:cNvPicPr>
          <p:nvPr/>
        </p:nvPicPr>
        <p:blipFill>
          <a:blip r:embed="rId2"/>
          <a:stretch>
            <a:fillRect/>
          </a:stretch>
        </p:blipFill>
        <p:spPr>
          <a:xfrm>
            <a:off x="1058174" y="1720186"/>
            <a:ext cx="4655388" cy="3460760"/>
          </a:xfrm>
          <a:prstGeom prst="rect">
            <a:avLst/>
          </a:prstGeom>
        </p:spPr>
      </p:pic>
      <p:pic>
        <p:nvPicPr>
          <p:cNvPr id="3" name="Picture 4"/>
          <p:cNvPicPr>
            <a:picLocks noChangeAspect="1"/>
          </p:cNvPicPr>
          <p:nvPr/>
        </p:nvPicPr>
        <p:blipFill>
          <a:blip r:embed="rId3"/>
          <a:stretch>
            <a:fillRect/>
          </a:stretch>
        </p:blipFill>
        <p:spPr>
          <a:xfrm>
            <a:off x="6377796" y="1725300"/>
            <a:ext cx="4655388" cy="343615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8"/>
          <p:cNvPicPr>
            <a:picLocks noChangeAspect="1"/>
          </p:cNvPicPr>
          <p:nvPr/>
        </p:nvPicPr>
        <p:blipFill>
          <a:blip r:embed="rId1"/>
          <a:stretch>
            <a:fillRect/>
          </a:stretch>
        </p:blipFill>
        <p:spPr>
          <a:xfrm>
            <a:off x="363298" y="6128439"/>
            <a:ext cx="1228725" cy="409575"/>
          </a:xfrm>
          <a:prstGeom prst="rect">
            <a:avLst/>
          </a:prstGeom>
        </p:spPr>
      </p:pic>
      <p:sp>
        <p:nvSpPr>
          <p:cNvPr id="2" name="TextBox 1"/>
          <p:cNvSpPr txBox="1"/>
          <p:nvPr/>
        </p:nvSpPr>
        <p:spPr>
          <a:xfrm>
            <a:off x="1281533" y="988510"/>
            <a:ext cx="5181510" cy="478249"/>
          </a:xfrm>
          <a:prstGeom prst="rect">
            <a:avLst/>
          </a:prstGeom>
        </p:spPr>
        <p:txBody>
          <a:bodyPr rot="0" spcFirstLastPara="0" vert="horz" lIns="91440" tIns="45720" rIns="91440" bIns="45720" numCol="1" spcCol="0" rtlCol="0" fromWordArt="0" anchor="ctr" anchorCtr="0" forceAA="0" compatLnSpc="1">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800" dirty="0">
                <a:solidFill>
                  <a:schemeClr val="accent1"/>
                </a:solidFill>
                <a:ea typeface="+mn-lt"/>
                <a:cs typeface="+mn-lt"/>
              </a:rPr>
              <a:t>Abstract class</a:t>
            </a:r>
            <a:endParaRPr lang="en-US" sz="4800">
              <a:solidFill>
                <a:schemeClr val="accent1"/>
              </a:solidFill>
            </a:endParaRPr>
          </a:p>
          <a:p>
            <a:endParaRPr lang="en-US" sz="4400" b="1" dirty="0">
              <a:solidFill>
                <a:schemeClr val="accent1"/>
              </a:solidFill>
              <a:latin typeface="Calibri Light" panose="020F0302020204030204"/>
              <a:cs typeface="Calibri Light" panose="020F0302020204030204"/>
            </a:endParaRPr>
          </a:p>
          <a:p>
            <a:pPr>
              <a:lnSpc>
                <a:spcPct val="90000"/>
              </a:lnSpc>
              <a:spcBef>
                <a:spcPct val="0"/>
              </a:spcBef>
              <a:spcAft>
                <a:spcPts val="600"/>
              </a:spcAft>
            </a:pPr>
            <a:endParaRPr lang="en-US" sz="4000" b="1" dirty="0">
              <a:solidFill>
                <a:schemeClr val="accent1">
                  <a:lumMod val="50000"/>
                </a:schemeClr>
              </a:solidFill>
              <a:latin typeface="+mj-lt"/>
              <a:ea typeface="+mj-ea"/>
              <a:cs typeface="Calibri Light" panose="020F0302020204030204"/>
            </a:endParaRPr>
          </a:p>
        </p:txBody>
      </p:sp>
      <p:pic>
        <p:nvPicPr>
          <p:cNvPr id="3" name="Picture 3" descr="Text&#10;&#10;Description automatically generated"/>
          <p:cNvPicPr>
            <a:picLocks noChangeAspect="1"/>
          </p:cNvPicPr>
          <p:nvPr/>
        </p:nvPicPr>
        <p:blipFill>
          <a:blip r:embed="rId2"/>
          <a:stretch>
            <a:fillRect/>
          </a:stretch>
        </p:blipFill>
        <p:spPr>
          <a:xfrm>
            <a:off x="7700513" y="1335940"/>
            <a:ext cx="4137804" cy="4329892"/>
          </a:xfrm>
          <a:prstGeom prst="rect">
            <a:avLst/>
          </a:prstGeom>
        </p:spPr>
      </p:pic>
      <p:pic>
        <p:nvPicPr>
          <p:cNvPr id="16" name="Picture 16" descr="Text, chat or text message&#10;&#10;Description automatically generated"/>
          <p:cNvPicPr>
            <a:picLocks noChangeAspect="1"/>
          </p:cNvPicPr>
          <p:nvPr/>
        </p:nvPicPr>
        <p:blipFill>
          <a:blip r:embed="rId3"/>
          <a:stretch>
            <a:fillRect/>
          </a:stretch>
        </p:blipFill>
        <p:spPr>
          <a:xfrm>
            <a:off x="986288" y="1340644"/>
            <a:ext cx="6438180" cy="416233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1"/>
          <p:cNvSpPr txBox="1"/>
          <p:nvPr/>
        </p:nvSpPr>
        <p:spPr>
          <a:xfrm>
            <a:off x="850213" y="1017266"/>
            <a:ext cx="5972264" cy="952702"/>
          </a:xfrm>
          <a:prstGeom prst="rect">
            <a:avLst/>
          </a:prstGeom>
        </p:spPr>
        <p:txBody>
          <a:bodyPr rot="0" spcFirstLastPara="0" vert="horz" lIns="91440" tIns="45720" rIns="91440" bIns="45720" numCol="1" spcCol="0" rtlCol="0" fromWordArt="0" anchor="ctr" anchorCtr="0" forceAA="0" compatLnSpc="1">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800" b="1" dirty="0">
                <a:solidFill>
                  <a:schemeClr val="accent1"/>
                </a:solidFill>
                <a:cs typeface="Calibri" panose="020F0502020204030204"/>
              </a:rPr>
              <a:t>Interface</a:t>
            </a:r>
            <a:endParaRPr lang="en-US" sz="4800" b="1" dirty="0">
              <a:solidFill>
                <a:schemeClr val="accent1"/>
              </a:solidFill>
              <a:cs typeface="Calibri" panose="020F0502020204030204"/>
            </a:endParaRPr>
          </a:p>
          <a:p>
            <a:endParaRPr lang="en-US" sz="4400" b="1" dirty="0">
              <a:solidFill>
                <a:schemeClr val="accent1"/>
              </a:solidFill>
              <a:latin typeface="Calibri Light" panose="020F0302020204030204"/>
              <a:cs typeface="Calibri Light" panose="020F0302020204030204"/>
            </a:endParaRPr>
          </a:p>
          <a:p>
            <a:pPr>
              <a:lnSpc>
                <a:spcPct val="90000"/>
              </a:lnSpc>
              <a:spcBef>
                <a:spcPct val="0"/>
              </a:spcBef>
              <a:spcAft>
                <a:spcPts val="600"/>
              </a:spcAft>
            </a:pPr>
            <a:endParaRPr lang="en-US" sz="4000" b="1" dirty="0">
              <a:solidFill>
                <a:schemeClr val="accent1">
                  <a:lumMod val="50000"/>
                </a:schemeClr>
              </a:solidFill>
              <a:latin typeface="+mj-lt"/>
              <a:ea typeface="+mj-ea"/>
              <a:cs typeface="Calibri Light" panose="020F0302020204030204"/>
            </a:endParaRPr>
          </a:p>
        </p:txBody>
      </p:sp>
      <p:pic>
        <p:nvPicPr>
          <p:cNvPr id="8" name="Picture 8"/>
          <p:cNvPicPr>
            <a:picLocks noChangeAspect="1"/>
          </p:cNvPicPr>
          <p:nvPr/>
        </p:nvPicPr>
        <p:blipFill>
          <a:blip r:embed="rId1"/>
          <a:stretch>
            <a:fillRect/>
          </a:stretch>
        </p:blipFill>
        <p:spPr>
          <a:xfrm>
            <a:off x="363298" y="6128439"/>
            <a:ext cx="1228725" cy="409575"/>
          </a:xfrm>
          <a:prstGeom prst="rect">
            <a:avLst/>
          </a:prstGeom>
        </p:spPr>
      </p:pic>
      <p:graphicFrame>
        <p:nvGraphicFramePr>
          <p:cNvPr id="31" name="TextBox 16"/>
          <p:cNvGraphicFramePr/>
          <p:nvPr/>
        </p:nvGraphicFramePr>
        <p:xfrm>
          <a:off x="1046621" y="1537485"/>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fade">
                                      <p:cBhvr>
                                        <p:cTn id="12"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1" grpId="0">
        <p:bldAsOne/>
      </p:bldGraphic>
      <p:bldP spid="9" grpId="0"/>
      <p:bldP spid="9" grpId="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8"/>
          <p:cNvPicPr>
            <a:picLocks noChangeAspect="1"/>
          </p:cNvPicPr>
          <p:nvPr/>
        </p:nvPicPr>
        <p:blipFill>
          <a:blip r:embed="rId1"/>
          <a:stretch>
            <a:fillRect/>
          </a:stretch>
        </p:blipFill>
        <p:spPr>
          <a:xfrm>
            <a:off x="363298" y="6128439"/>
            <a:ext cx="1228725" cy="409575"/>
          </a:xfrm>
          <a:prstGeom prst="rect">
            <a:avLst/>
          </a:prstGeom>
        </p:spPr>
      </p:pic>
      <p:sp>
        <p:nvSpPr>
          <p:cNvPr id="4" name="TextBox 3"/>
          <p:cNvSpPr txBox="1"/>
          <p:nvPr/>
        </p:nvSpPr>
        <p:spPr>
          <a:xfrm>
            <a:off x="1159346" y="608582"/>
            <a:ext cx="3548269"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000" b="1" dirty="0">
                <a:cs typeface="Calibri" panose="020F0502020204030204"/>
              </a:rPr>
              <a:t>EXAMPLE :</a:t>
            </a:r>
            <a:endParaRPr lang="en-US" sz="2000" b="1" dirty="0">
              <a:cs typeface="Calibri" panose="020F0502020204030204"/>
            </a:endParaRPr>
          </a:p>
        </p:txBody>
      </p:sp>
      <p:pic>
        <p:nvPicPr>
          <p:cNvPr id="2" name="Picture 2"/>
          <p:cNvPicPr>
            <a:picLocks noChangeAspect="1"/>
          </p:cNvPicPr>
          <p:nvPr/>
        </p:nvPicPr>
        <p:blipFill>
          <a:blip r:embed="rId2"/>
          <a:stretch>
            <a:fillRect/>
          </a:stretch>
        </p:blipFill>
        <p:spPr>
          <a:xfrm>
            <a:off x="1245079" y="1716349"/>
            <a:ext cx="4224067" cy="3597829"/>
          </a:xfrm>
          <a:prstGeom prst="rect">
            <a:avLst/>
          </a:prstGeom>
        </p:spPr>
      </p:pic>
      <p:pic>
        <p:nvPicPr>
          <p:cNvPr id="3" name="Picture 4"/>
          <p:cNvPicPr>
            <a:picLocks noChangeAspect="1"/>
          </p:cNvPicPr>
          <p:nvPr/>
        </p:nvPicPr>
        <p:blipFill>
          <a:blip r:embed="rId3"/>
          <a:stretch>
            <a:fillRect/>
          </a:stretch>
        </p:blipFill>
        <p:spPr>
          <a:xfrm>
            <a:off x="6535947" y="1710236"/>
            <a:ext cx="4180935" cy="361005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8"/>
          <p:cNvPicPr>
            <a:picLocks noChangeAspect="1"/>
          </p:cNvPicPr>
          <p:nvPr/>
        </p:nvPicPr>
        <p:blipFill>
          <a:blip r:embed="rId1"/>
          <a:stretch>
            <a:fillRect/>
          </a:stretch>
        </p:blipFill>
        <p:spPr>
          <a:xfrm>
            <a:off x="363298" y="6128439"/>
            <a:ext cx="1228725" cy="409575"/>
          </a:xfrm>
          <a:prstGeom prst="rect">
            <a:avLst/>
          </a:prstGeom>
        </p:spPr>
      </p:pic>
      <p:sp>
        <p:nvSpPr>
          <p:cNvPr id="4" name="TextBox 3"/>
          <p:cNvSpPr txBox="1"/>
          <p:nvPr/>
        </p:nvSpPr>
        <p:spPr>
          <a:xfrm>
            <a:off x="1159346" y="608582"/>
            <a:ext cx="3548269"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000" b="1" dirty="0">
                <a:cs typeface="Calibri" panose="020F0502020204030204"/>
              </a:rPr>
              <a:t>EXAMPLE :</a:t>
            </a:r>
            <a:endParaRPr lang="en-US" sz="2000" b="1" dirty="0">
              <a:cs typeface="Calibri" panose="020F0502020204030204"/>
            </a:endParaRPr>
          </a:p>
        </p:txBody>
      </p:sp>
      <p:pic>
        <p:nvPicPr>
          <p:cNvPr id="5" name="Picture 5" descr="Graphical user interface, text&#10;&#10;Description automatically generated"/>
          <p:cNvPicPr>
            <a:picLocks noChangeAspect="1"/>
          </p:cNvPicPr>
          <p:nvPr/>
        </p:nvPicPr>
        <p:blipFill>
          <a:blip r:embed="rId2"/>
          <a:stretch>
            <a:fillRect/>
          </a:stretch>
        </p:blipFill>
        <p:spPr>
          <a:xfrm>
            <a:off x="1158815" y="1478347"/>
            <a:ext cx="5446144" cy="4203230"/>
          </a:xfrm>
          <a:prstGeom prst="rect">
            <a:avLst/>
          </a:prstGeom>
        </p:spPr>
      </p:pic>
      <p:pic>
        <p:nvPicPr>
          <p:cNvPr id="6" name="Picture 6" descr="Text&#10;&#10;Description automatically generated"/>
          <p:cNvPicPr>
            <a:picLocks noChangeAspect="1"/>
          </p:cNvPicPr>
          <p:nvPr/>
        </p:nvPicPr>
        <p:blipFill>
          <a:blip r:embed="rId3"/>
          <a:stretch>
            <a:fillRect/>
          </a:stretch>
        </p:blipFill>
        <p:spPr>
          <a:xfrm>
            <a:off x="7283570" y="2171230"/>
            <a:ext cx="3763992" cy="309063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31"/>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p:cNvSpPr txBox="1"/>
          <p:nvPr/>
        </p:nvSpPr>
        <p:spPr>
          <a:xfrm>
            <a:off x="6793393" y="297585"/>
            <a:ext cx="4188626" cy="5400184"/>
          </a:xfrm>
          <a:prstGeom prst="rect">
            <a:avLst/>
          </a:prstGeom>
        </p:spPr>
        <p:txBody>
          <a:bodyPr rot="0" spcFirstLastPara="0" vertOverflow="overflow" horzOverflow="overflow" vert="horz" lIns="91440" tIns="45720" rIns="91440" bIns="45720" numCol="1" spcCol="0" rtlCol="0" fromWordArt="0" anchor="ctr" anchorCtr="0" forceAA="0" compatLnSpc="1">
            <a:normAutofit/>
          </a:bodyPr>
          <a:lstStyle/>
          <a:p>
            <a:pPr>
              <a:lnSpc>
                <a:spcPct val="90000"/>
              </a:lnSpc>
              <a:spcBef>
                <a:spcPct val="0"/>
              </a:spcBef>
              <a:spcAft>
                <a:spcPts val="600"/>
              </a:spcAft>
            </a:pPr>
            <a:r>
              <a:rPr lang="en-US" sz="5200" b="1" kern="1200" dirty="0">
                <a:solidFill>
                  <a:schemeClr val="accent1"/>
                </a:solidFill>
                <a:latin typeface="+mj-lt"/>
                <a:ea typeface="+mj-ea"/>
                <a:cs typeface="+mj-cs"/>
              </a:rPr>
              <a:t>Thank you</a:t>
            </a:r>
            <a:endParaRPr lang="en-US" sz="5200" b="1" kern="1200" dirty="0">
              <a:solidFill>
                <a:schemeClr val="accent1"/>
              </a:solidFill>
              <a:latin typeface="+mj-lt"/>
              <a:ea typeface="+mj-ea"/>
              <a:cs typeface="+mj-cs"/>
            </a:endParaRPr>
          </a:p>
        </p:txBody>
      </p:sp>
      <p:pic>
        <p:nvPicPr>
          <p:cNvPr id="42" name="Graphic 28" descr="Handshake"/>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1116567" y="728905"/>
            <a:ext cx="5400185" cy="5400185"/>
          </a:xfrm>
          <a:prstGeom prst="rect">
            <a:avLst/>
          </a:prstGeom>
        </p:spPr>
      </p:pic>
      <p:pic>
        <p:nvPicPr>
          <p:cNvPr id="8" name="Picture 8"/>
          <p:cNvPicPr>
            <a:picLocks noChangeAspect="1"/>
          </p:cNvPicPr>
          <p:nvPr/>
        </p:nvPicPr>
        <p:blipFill>
          <a:blip r:embed="rId3"/>
          <a:stretch>
            <a:fillRect/>
          </a:stretch>
        </p:blipFill>
        <p:spPr>
          <a:xfrm>
            <a:off x="363298" y="6128439"/>
            <a:ext cx="1228725" cy="40957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1"/>
          <p:cNvSpPr txBox="1"/>
          <p:nvPr/>
        </p:nvSpPr>
        <p:spPr>
          <a:xfrm>
            <a:off x="792703" y="312775"/>
            <a:ext cx="5181510" cy="1671569"/>
          </a:xfrm>
          <a:prstGeom prst="rect">
            <a:avLst/>
          </a:prstGeom>
        </p:spPr>
        <p:txBody>
          <a:bodyPr rot="0" spcFirstLastPara="0" vert="horz" lIns="91440" tIns="45720" rIns="91440" bIns="45720" numCol="1" spcCol="0" rtlCol="0" fromWordArt="0" anchor="ctr" anchorCtr="0" forceAA="0" compatLnSpc="1">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Bef>
                <a:spcPct val="0"/>
              </a:spcBef>
              <a:spcAft>
                <a:spcPts val="600"/>
              </a:spcAft>
            </a:pPr>
            <a:r>
              <a:rPr lang="en-US" sz="4000" b="1" dirty="0">
                <a:solidFill>
                  <a:schemeClr val="accent1">
                    <a:lumMod val="50000"/>
                  </a:schemeClr>
                </a:solidFill>
                <a:latin typeface="+mj-lt"/>
                <a:ea typeface="+mj-ea"/>
                <a:cs typeface="+mj-cs"/>
              </a:rPr>
              <a:t>   </a:t>
            </a:r>
            <a:r>
              <a:rPr lang="en-US" sz="4000" b="1" dirty="0">
                <a:solidFill>
                  <a:schemeClr val="accent1">
                    <a:lumMod val="75000"/>
                  </a:schemeClr>
                </a:solidFill>
                <a:latin typeface="+mj-lt"/>
                <a:ea typeface="+mj-ea"/>
                <a:cs typeface="+mj-cs"/>
              </a:rPr>
              <a:t>WHY</a:t>
            </a:r>
            <a:endParaRPr lang="en-US" sz="4000" b="1" dirty="0">
              <a:solidFill>
                <a:schemeClr val="accent1">
                  <a:lumMod val="75000"/>
                </a:schemeClr>
              </a:solidFill>
              <a:latin typeface="+mj-lt"/>
              <a:ea typeface="+mj-ea"/>
              <a:cs typeface="+mj-cs"/>
            </a:endParaRPr>
          </a:p>
        </p:txBody>
      </p:sp>
      <p:sp>
        <p:nvSpPr>
          <p:cNvPr id="10" name="TextBox 9"/>
          <p:cNvSpPr txBox="1"/>
          <p:nvPr/>
        </p:nvSpPr>
        <p:spPr>
          <a:xfrm>
            <a:off x="907723" y="1716537"/>
            <a:ext cx="5181508" cy="3722438"/>
          </a:xfrm>
          <a:prstGeom prst="rect">
            <a:avLst/>
          </a:prstGeom>
        </p:spPr>
        <p:txBody>
          <a:bodyPr rot="0" spcFirstLastPara="0" vertOverflow="overflow" horzOverflow="overflow" vert="horz" lIns="91440" tIns="45720" rIns="91440" bIns="45720" numCol="1" spcCol="0" rtlCol="0" fromWordArt="0" anchor="t" anchorCtr="0" forceAA="0" compatLnSpc="1">
            <a:normAutofit/>
          </a:bodyPr>
          <a:lstStyle/>
          <a:p>
            <a:pPr algn="just">
              <a:lnSpc>
                <a:spcPct val="90000"/>
              </a:lnSpc>
              <a:spcAft>
                <a:spcPts val="600"/>
              </a:spcAft>
            </a:pPr>
            <a:r>
              <a:rPr lang="en-US" sz="2200" dirty="0"/>
              <a:t>Object-Oriented Programming (OOP) is used because it offers several benefits over other programming paradigms. Some of the major advantages of using OOP are:</a:t>
            </a:r>
            <a:endParaRPr lang="en-US" sz="2200" dirty="0">
              <a:cs typeface="Calibri" panose="020F0502020204030204"/>
            </a:endParaRPr>
          </a:p>
          <a:p>
            <a:pPr marL="285750" indent="-228600">
              <a:lnSpc>
                <a:spcPct val="90000"/>
              </a:lnSpc>
              <a:spcAft>
                <a:spcPts val="600"/>
              </a:spcAft>
              <a:buFont typeface="Arial" panose="020B0604020202020204" pitchFamily="34" charset="0"/>
              <a:buChar char="•"/>
            </a:pPr>
            <a:endParaRPr lang="en-US" sz="2000"/>
          </a:p>
          <a:p>
            <a:pPr marL="971550" indent="-228600">
              <a:lnSpc>
                <a:spcPct val="90000"/>
              </a:lnSpc>
              <a:spcAft>
                <a:spcPts val="600"/>
              </a:spcAft>
              <a:buFont typeface="Arial" panose="020B0604020202020204" pitchFamily="34" charset="0"/>
              <a:buChar char="•"/>
            </a:pPr>
            <a:r>
              <a:rPr lang="en-US" sz="2000" dirty="0"/>
              <a:t>Modularity </a:t>
            </a:r>
            <a:endParaRPr lang="en-US" sz="2000" dirty="0"/>
          </a:p>
          <a:p>
            <a:pPr marL="971550" indent="-228600">
              <a:lnSpc>
                <a:spcPct val="90000"/>
              </a:lnSpc>
              <a:spcAft>
                <a:spcPts val="600"/>
              </a:spcAft>
              <a:buFont typeface="Arial" panose="020B0604020202020204" pitchFamily="34" charset="0"/>
              <a:buChar char="•"/>
            </a:pPr>
            <a:r>
              <a:rPr lang="en-US" sz="2000" dirty="0"/>
              <a:t>Reusability</a:t>
            </a:r>
            <a:endParaRPr lang="en-US" sz="2000" dirty="0">
              <a:cs typeface="Calibri" panose="020F0502020204030204"/>
            </a:endParaRPr>
          </a:p>
          <a:p>
            <a:pPr marL="971550" indent="-228600">
              <a:lnSpc>
                <a:spcPct val="90000"/>
              </a:lnSpc>
              <a:spcAft>
                <a:spcPts val="600"/>
              </a:spcAft>
              <a:buFont typeface="Arial" panose="020B0604020202020204" pitchFamily="34" charset="0"/>
              <a:buChar char="•"/>
            </a:pPr>
            <a:r>
              <a:rPr lang="en-US" sz="2000" dirty="0"/>
              <a:t>Security</a:t>
            </a:r>
            <a:endParaRPr lang="en-US" sz="2000" dirty="0">
              <a:cs typeface="Calibri" panose="020F0502020204030204"/>
            </a:endParaRPr>
          </a:p>
          <a:p>
            <a:pPr marL="971550" indent="-228600">
              <a:lnSpc>
                <a:spcPct val="90000"/>
              </a:lnSpc>
              <a:spcAft>
                <a:spcPts val="600"/>
              </a:spcAft>
              <a:buFont typeface="Arial" panose="020B0604020202020204" pitchFamily="34" charset="0"/>
              <a:buChar char="•"/>
            </a:pPr>
            <a:r>
              <a:rPr lang="en-US" sz="2000" dirty="0"/>
              <a:t>Flexibility</a:t>
            </a:r>
            <a:endParaRPr lang="en-US" sz="2000" dirty="0">
              <a:cs typeface="Calibri" panose="020F0502020204030204"/>
            </a:endParaRPr>
          </a:p>
          <a:p>
            <a:pPr marL="971550" indent="-228600">
              <a:lnSpc>
                <a:spcPct val="90000"/>
              </a:lnSpc>
              <a:spcAft>
                <a:spcPts val="600"/>
              </a:spcAft>
              <a:buFont typeface="Arial" panose="020B0604020202020204" pitchFamily="34" charset="0"/>
              <a:buChar char="•"/>
            </a:pPr>
            <a:r>
              <a:rPr lang="en-US" sz="2000" dirty="0"/>
              <a:t>Scalability</a:t>
            </a:r>
            <a:endParaRPr lang="en-US" sz="2000" dirty="0">
              <a:cs typeface="Calibri" panose="020F0502020204030204"/>
            </a:endParaRPr>
          </a:p>
          <a:p>
            <a:pPr marL="742950" indent="-228600">
              <a:lnSpc>
                <a:spcPct val="90000"/>
              </a:lnSpc>
              <a:spcAft>
                <a:spcPts val="600"/>
              </a:spcAft>
              <a:buFont typeface="Arial" panose="020B0604020202020204" pitchFamily="34" charset="0"/>
              <a:buChar char="•"/>
            </a:pPr>
            <a:endParaRPr lang="en-US" sz="2000"/>
          </a:p>
          <a:p>
            <a:pPr indent="-228600">
              <a:lnSpc>
                <a:spcPct val="90000"/>
              </a:lnSpc>
              <a:spcAft>
                <a:spcPts val="600"/>
              </a:spcAft>
              <a:buFont typeface="Arial" panose="020B0604020202020204" pitchFamily="34" charset="0"/>
              <a:buChar char="•"/>
            </a:pPr>
            <a:endParaRPr lang="en-US" sz="2000"/>
          </a:p>
        </p:txBody>
      </p:sp>
      <p:pic>
        <p:nvPicPr>
          <p:cNvPr id="2" name="Picture 3"/>
          <p:cNvPicPr>
            <a:picLocks noChangeAspect="1"/>
          </p:cNvPicPr>
          <p:nvPr/>
        </p:nvPicPr>
        <p:blipFill rotWithShape="1">
          <a:blip r:embed="rId1"/>
          <a:srcRect l="12063" r="406"/>
          <a:stretch>
            <a:fillRect/>
          </a:stretch>
        </p:blipFill>
        <p:spPr>
          <a:xfrm>
            <a:off x="6189155" y="10"/>
            <a:ext cx="6002844" cy="6857990"/>
          </a:xfrm>
          <a:prstGeom prst="rect">
            <a:avLst/>
          </a:prstGeom>
          <a:effectLst/>
        </p:spPr>
      </p:pic>
      <p:pic>
        <p:nvPicPr>
          <p:cNvPr id="8" name="Picture 8"/>
          <p:cNvPicPr>
            <a:picLocks noChangeAspect="1"/>
          </p:cNvPicPr>
          <p:nvPr/>
        </p:nvPicPr>
        <p:blipFill>
          <a:blip r:embed="rId2"/>
          <a:stretch>
            <a:fillRect/>
          </a:stretch>
        </p:blipFill>
        <p:spPr>
          <a:xfrm>
            <a:off x="363298" y="6128439"/>
            <a:ext cx="1228725" cy="4095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50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8" name="Rectangle 185"/>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Rectangle 187"/>
          <p:cNvSpPr>
            <a:spLocks noGrp="1" noRot="1" noChangeAspect="1" noMove="1" noResize="1" noEditPoints="1" noAdjustHandles="1" noChangeArrowheads="1" noChangeShapeType="1" noTextEdit="1"/>
          </p:cNvSpPr>
          <p:nvPr/>
        </p:nvSpPr>
        <p:spPr>
          <a:xfrm>
            <a:off x="0"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TextBox 73"/>
          <p:cNvSpPr txBox="1"/>
          <p:nvPr/>
        </p:nvSpPr>
        <p:spPr>
          <a:xfrm>
            <a:off x="952228" y="743447"/>
            <a:ext cx="3973385" cy="3692028"/>
          </a:xfrm>
          <a:prstGeom prst="rect">
            <a:avLst/>
          </a:prstGeom>
          <a:noFill/>
        </p:spPr>
        <p:txBody>
          <a:bodyPr rot="0" spcFirstLastPara="0" vertOverflow="overflow" horzOverflow="overflow" vert="horz" lIns="91440" tIns="45720" rIns="91440" bIns="45720" numCol="1" spcCol="0" rtlCol="0" fromWordArt="0" anchor="b" anchorCtr="0" forceAA="0" compatLnSpc="1">
            <a:normAutofit/>
          </a:bodyPr>
          <a:lstStyle/>
          <a:p>
            <a:pPr>
              <a:lnSpc>
                <a:spcPct val="90000"/>
              </a:lnSpc>
              <a:spcBef>
                <a:spcPct val="0"/>
              </a:spcBef>
              <a:spcAft>
                <a:spcPts val="600"/>
              </a:spcAft>
            </a:pPr>
            <a:r>
              <a:rPr lang="en-US" sz="5200" b="1" dirty="0">
                <a:solidFill>
                  <a:schemeClr val="accent1">
                    <a:lumMod val="75000"/>
                  </a:schemeClr>
                </a:solidFill>
                <a:latin typeface="+mj-lt"/>
                <a:ea typeface="+mj-ea"/>
                <a:cs typeface="+mj-cs"/>
              </a:rPr>
              <a:t>OOP's Concepts</a:t>
            </a:r>
            <a:endParaRPr lang="en-US" sz="5200" b="1" dirty="0">
              <a:solidFill>
                <a:schemeClr val="accent1">
                  <a:lumMod val="75000"/>
                </a:schemeClr>
              </a:solidFill>
              <a:latin typeface="+mj-lt"/>
              <a:ea typeface="+mj-ea"/>
              <a:cs typeface="+mj-cs"/>
            </a:endParaRPr>
          </a:p>
        </p:txBody>
      </p:sp>
      <p:pic>
        <p:nvPicPr>
          <p:cNvPr id="8" name="Picture 8"/>
          <p:cNvPicPr>
            <a:picLocks noChangeAspect="1"/>
          </p:cNvPicPr>
          <p:nvPr/>
        </p:nvPicPr>
        <p:blipFill>
          <a:blip r:embed="rId1"/>
          <a:stretch>
            <a:fillRect/>
          </a:stretch>
        </p:blipFill>
        <p:spPr>
          <a:xfrm>
            <a:off x="363298" y="6128439"/>
            <a:ext cx="1228725" cy="409575"/>
          </a:xfrm>
          <a:prstGeom prst="rect">
            <a:avLst/>
          </a:prstGeom>
        </p:spPr>
      </p:pic>
      <p:pic>
        <p:nvPicPr>
          <p:cNvPr id="6" name="Picture 6" descr="Chart, pie chart&#10;&#10;Description automatically generated"/>
          <p:cNvPicPr>
            <a:picLocks noChangeAspect="1"/>
          </p:cNvPicPr>
          <p:nvPr/>
        </p:nvPicPr>
        <p:blipFill>
          <a:blip r:embed="rId2"/>
          <a:stretch>
            <a:fillRect/>
          </a:stretch>
        </p:blipFill>
        <p:spPr>
          <a:xfrm>
            <a:off x="2941609" y="301022"/>
            <a:ext cx="9658708" cy="624157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fade">
                                      <p:cBhvr>
                                        <p:cTn id="7" dur="500"/>
                                        <p:tgtEl>
                                          <p:spTgt spid="7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1"/>
          <p:cNvSpPr txBox="1"/>
          <p:nvPr/>
        </p:nvSpPr>
        <p:spPr>
          <a:xfrm>
            <a:off x="792703" y="312775"/>
            <a:ext cx="5181510" cy="1671569"/>
          </a:xfrm>
          <a:prstGeom prst="rect">
            <a:avLst/>
          </a:prstGeom>
        </p:spPr>
        <p:txBody>
          <a:bodyPr rot="0" spcFirstLastPara="0" vert="horz" lIns="91440" tIns="45720" rIns="91440" bIns="45720" numCol="1" spcCol="0" rtlCol="0" fromWordArt="0" anchor="ctr" anchorCtr="0" forceAA="0" compatLnSpc="1">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Bef>
                <a:spcPct val="0"/>
              </a:spcBef>
              <a:spcAft>
                <a:spcPts val="600"/>
              </a:spcAft>
            </a:pPr>
            <a:r>
              <a:rPr lang="en-US" sz="4000" b="1" dirty="0">
                <a:solidFill>
                  <a:schemeClr val="accent1">
                    <a:lumMod val="50000"/>
                  </a:schemeClr>
                </a:solidFill>
                <a:latin typeface="+mj-lt"/>
                <a:ea typeface="+mj-ea"/>
                <a:cs typeface="+mj-cs"/>
              </a:rPr>
              <a:t>   </a:t>
            </a:r>
            <a:r>
              <a:rPr lang="en-US" sz="4000" b="1" dirty="0">
                <a:solidFill>
                  <a:schemeClr val="accent1">
                    <a:lumMod val="75000"/>
                  </a:schemeClr>
                </a:solidFill>
                <a:latin typeface="+mj-lt"/>
                <a:ea typeface="+mj-ea"/>
                <a:cs typeface="+mj-cs"/>
              </a:rPr>
              <a:t>Class</a:t>
            </a:r>
            <a:endParaRPr lang="en-US" sz="4000" b="1" dirty="0">
              <a:solidFill>
                <a:schemeClr val="accent1">
                  <a:lumMod val="75000"/>
                </a:schemeClr>
              </a:solidFill>
              <a:latin typeface="+mj-lt"/>
              <a:ea typeface="+mj-ea"/>
              <a:cs typeface="+mj-cs"/>
            </a:endParaRPr>
          </a:p>
        </p:txBody>
      </p:sp>
      <p:sp>
        <p:nvSpPr>
          <p:cNvPr id="10" name="TextBox 9"/>
          <p:cNvSpPr txBox="1"/>
          <p:nvPr/>
        </p:nvSpPr>
        <p:spPr>
          <a:xfrm>
            <a:off x="835836" y="1817178"/>
            <a:ext cx="5540942" cy="3722438"/>
          </a:xfrm>
          <a:prstGeom prst="rect">
            <a:avLst/>
          </a:prstGeom>
        </p:spPr>
        <p:txBody>
          <a:bodyPr rot="0" spcFirstLastPara="0" vertOverflow="overflow" horzOverflow="overflow" vert="horz" lIns="91440" tIns="45720" rIns="91440" bIns="45720" numCol="1" spcCol="0" rtlCol="0" fromWordArt="0" anchor="t" anchorCtr="0" forceAA="0" compatLnSpc="1">
            <a:normAutofit/>
          </a:bodyPr>
          <a:lstStyle/>
          <a:p>
            <a:pPr marL="342900" indent="-342900" algn="just">
              <a:buFont typeface="Arial" panose="020B0604020202020204"/>
              <a:buChar char="•"/>
            </a:pPr>
            <a:r>
              <a:rPr lang="en-US" sz="2200" dirty="0">
                <a:ea typeface="+mn-lt"/>
                <a:cs typeface="+mn-lt"/>
              </a:rPr>
              <a:t>A class is the blueprint from which the individual objects are created.</a:t>
            </a:r>
            <a:endParaRPr lang="en-US">
              <a:ea typeface="+mn-lt"/>
              <a:cs typeface="+mn-lt"/>
            </a:endParaRPr>
          </a:p>
          <a:p>
            <a:pPr marL="342900" indent="-342900" algn="just">
              <a:buFont typeface="Arial" panose="020B0604020202020204"/>
              <a:buChar char="•"/>
            </a:pPr>
            <a:r>
              <a:rPr lang="en-US" sz="2200" dirty="0">
                <a:ea typeface="+mn-lt"/>
                <a:cs typeface="+mn-lt"/>
              </a:rPr>
              <a:t>A class defines the characteristics of an object</a:t>
            </a:r>
            <a:endParaRPr lang="en-US" sz="2200" dirty="0">
              <a:ea typeface="+mn-lt"/>
              <a:cs typeface="+mn-lt"/>
            </a:endParaRPr>
          </a:p>
          <a:p>
            <a:pPr marL="342900" indent="-342900" algn="just">
              <a:buFont typeface="Arial" panose="020B0604020202020204"/>
              <a:buChar char="•"/>
            </a:pPr>
            <a:r>
              <a:rPr lang="en-US" sz="2200" dirty="0">
                <a:ea typeface="+mn-lt"/>
                <a:cs typeface="+mn-lt"/>
              </a:rPr>
              <a:t>It includes </a:t>
            </a:r>
            <a:r>
              <a:rPr lang="en-US" sz="2200" b="1" dirty="0">
                <a:ea typeface="+mn-lt"/>
                <a:cs typeface="+mn-lt"/>
              </a:rPr>
              <a:t>Attributes</a:t>
            </a:r>
            <a:r>
              <a:rPr lang="en-US" sz="2200" dirty="0">
                <a:ea typeface="+mn-lt"/>
                <a:cs typeface="+mn-lt"/>
              </a:rPr>
              <a:t> (its fields or properties) and the things it can do ( </a:t>
            </a:r>
            <a:r>
              <a:rPr lang="en-US" sz="2200" b="1" dirty="0">
                <a:ea typeface="+mn-lt"/>
                <a:cs typeface="+mn-lt"/>
              </a:rPr>
              <a:t>methods</a:t>
            </a:r>
            <a:r>
              <a:rPr lang="en-US" sz="2200" dirty="0">
                <a:ea typeface="+mn-lt"/>
                <a:cs typeface="+mn-lt"/>
              </a:rPr>
              <a:t>, operations or features).</a:t>
            </a:r>
            <a:endParaRPr lang="en-US" dirty="0">
              <a:ea typeface="+mn-lt"/>
              <a:cs typeface="+mn-lt"/>
            </a:endParaRPr>
          </a:p>
          <a:p>
            <a:pPr algn="just"/>
            <a:endParaRPr lang="en-US"/>
          </a:p>
          <a:p>
            <a:pPr algn="just">
              <a:lnSpc>
                <a:spcPct val="90000"/>
              </a:lnSpc>
              <a:spcAft>
                <a:spcPts val="600"/>
              </a:spcAft>
            </a:pPr>
            <a:endParaRPr lang="en-US" sz="2200" dirty="0">
              <a:cs typeface="Calibri" panose="020F0502020204030204"/>
            </a:endParaRPr>
          </a:p>
          <a:p>
            <a:pPr marL="742950" indent="-228600">
              <a:lnSpc>
                <a:spcPct val="90000"/>
              </a:lnSpc>
              <a:spcAft>
                <a:spcPts val="600"/>
              </a:spcAft>
              <a:buFont typeface="Arial" panose="020B0604020202020204" pitchFamily="34" charset="0"/>
              <a:buChar char="•"/>
            </a:pPr>
            <a:endParaRPr lang="en-US" sz="2000"/>
          </a:p>
          <a:p>
            <a:pPr indent="-228600">
              <a:lnSpc>
                <a:spcPct val="90000"/>
              </a:lnSpc>
              <a:spcAft>
                <a:spcPts val="600"/>
              </a:spcAft>
              <a:buFont typeface="Arial" panose="020B0604020202020204" pitchFamily="34" charset="0"/>
              <a:buChar char="•"/>
            </a:pPr>
            <a:endParaRPr lang="en-US" sz="2000"/>
          </a:p>
        </p:txBody>
      </p:sp>
      <p:pic>
        <p:nvPicPr>
          <p:cNvPr id="8" name="Picture 8"/>
          <p:cNvPicPr>
            <a:picLocks noChangeAspect="1"/>
          </p:cNvPicPr>
          <p:nvPr/>
        </p:nvPicPr>
        <p:blipFill>
          <a:blip r:embed="rId1"/>
          <a:stretch>
            <a:fillRect/>
          </a:stretch>
        </p:blipFill>
        <p:spPr>
          <a:xfrm>
            <a:off x="363298" y="6128439"/>
            <a:ext cx="1228725" cy="409575"/>
          </a:xfrm>
          <a:prstGeom prst="rect">
            <a:avLst/>
          </a:prstGeom>
        </p:spPr>
      </p:pic>
      <p:pic>
        <p:nvPicPr>
          <p:cNvPr id="2" name="Picture 2" descr="A picture containing toy&#10;&#10;Description automatically generated"/>
          <p:cNvPicPr>
            <a:picLocks noChangeAspect="1"/>
          </p:cNvPicPr>
          <p:nvPr/>
        </p:nvPicPr>
        <p:blipFill>
          <a:blip r:embed="rId2"/>
          <a:stretch>
            <a:fillRect/>
          </a:stretch>
        </p:blipFill>
        <p:spPr>
          <a:xfrm>
            <a:off x="6636590" y="44571"/>
            <a:ext cx="4727274" cy="633753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8"/>
          <p:cNvPicPr>
            <a:picLocks noChangeAspect="1"/>
          </p:cNvPicPr>
          <p:nvPr/>
        </p:nvPicPr>
        <p:blipFill>
          <a:blip r:embed="rId1"/>
          <a:stretch>
            <a:fillRect/>
          </a:stretch>
        </p:blipFill>
        <p:spPr>
          <a:xfrm>
            <a:off x="363298" y="6128439"/>
            <a:ext cx="1228725" cy="409575"/>
          </a:xfrm>
          <a:prstGeom prst="rect">
            <a:avLst/>
          </a:prstGeom>
        </p:spPr>
      </p:pic>
      <p:pic>
        <p:nvPicPr>
          <p:cNvPr id="3" name="Picture 3" descr="Icon&#10;&#10;Description automatically generated"/>
          <p:cNvPicPr>
            <a:picLocks noChangeAspect="1"/>
          </p:cNvPicPr>
          <p:nvPr/>
        </p:nvPicPr>
        <p:blipFill>
          <a:blip r:embed="rId2"/>
          <a:stretch>
            <a:fillRect/>
          </a:stretch>
        </p:blipFill>
        <p:spPr>
          <a:xfrm>
            <a:off x="4686032" y="844940"/>
            <a:ext cx="1669752" cy="1674424"/>
          </a:xfrm>
          <a:prstGeom prst="rect">
            <a:avLst/>
          </a:prstGeom>
        </p:spPr>
      </p:pic>
      <p:sp>
        <p:nvSpPr>
          <p:cNvPr id="4" name="TextBox 3"/>
          <p:cNvSpPr txBox="1"/>
          <p:nvPr/>
        </p:nvSpPr>
        <p:spPr>
          <a:xfrm>
            <a:off x="5315112" y="2713414"/>
            <a:ext cx="1345952"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l"/>
            <a:r>
              <a:rPr lang="en-US" sz="2400" b="1" dirty="0">
                <a:solidFill>
                  <a:schemeClr val="accent1">
                    <a:lumMod val="50000"/>
                  </a:schemeClr>
                </a:solidFill>
                <a:cs typeface="Calibri" panose="020F0502020204030204"/>
              </a:rPr>
              <a:t>Job</a:t>
            </a:r>
            <a:endParaRPr lang="en-US" sz="2400" b="1" dirty="0">
              <a:solidFill>
                <a:schemeClr val="accent1">
                  <a:lumMod val="50000"/>
                </a:schemeClr>
              </a:solidFill>
            </a:endParaRPr>
          </a:p>
        </p:txBody>
      </p:sp>
      <p:cxnSp>
        <p:nvCxnSpPr>
          <p:cNvPr id="5" name="Straight Arrow Connector 4"/>
          <p:cNvCxnSpPr/>
          <p:nvPr/>
        </p:nvCxnSpPr>
        <p:spPr>
          <a:xfrm>
            <a:off x="6356769" y="1432524"/>
            <a:ext cx="1575758" cy="373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8046809" y="1203791"/>
            <a:ext cx="134595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l"/>
            <a:r>
              <a:rPr lang="en-US" sz="2800" b="1" dirty="0">
                <a:solidFill>
                  <a:schemeClr val="accent1">
                    <a:lumMod val="50000"/>
                  </a:schemeClr>
                </a:solidFill>
                <a:cs typeface="Calibri" panose="020F0502020204030204"/>
              </a:rPr>
              <a:t>class</a:t>
            </a:r>
            <a:endParaRPr lang="en-US" sz="2800" b="1" dirty="0">
              <a:solidFill>
                <a:schemeClr val="accent1">
                  <a:lumMod val="50000"/>
                </a:schemeClr>
              </a:solidFill>
              <a:cs typeface="Calibri" panose="020F0502020204030204"/>
            </a:endParaRPr>
          </a:p>
        </p:txBody>
      </p:sp>
      <p:sp>
        <p:nvSpPr>
          <p:cNvPr id="13" name="TextBox 12"/>
          <p:cNvSpPr txBox="1"/>
          <p:nvPr/>
        </p:nvSpPr>
        <p:spPr>
          <a:xfrm>
            <a:off x="1214115" y="3260616"/>
            <a:ext cx="265399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dirty="0">
                <a:cs typeface="Calibri" panose="020F0502020204030204"/>
              </a:rPr>
              <a:t>       </a:t>
            </a:r>
            <a:r>
              <a:rPr lang="en-US" sz="2800" b="1" dirty="0">
                <a:solidFill>
                  <a:schemeClr val="accent1">
                    <a:lumMod val="50000"/>
                  </a:schemeClr>
                </a:solidFill>
                <a:cs typeface="Calibri" panose="020F0502020204030204"/>
              </a:rPr>
              <a:t>    Attributes</a:t>
            </a:r>
            <a:endParaRPr lang="en-US" sz="2800" b="1" dirty="0">
              <a:solidFill>
                <a:schemeClr val="accent1">
                  <a:lumMod val="50000"/>
                </a:schemeClr>
              </a:solidFill>
            </a:endParaRPr>
          </a:p>
        </p:txBody>
      </p:sp>
      <p:sp>
        <p:nvSpPr>
          <p:cNvPr id="2" name="TextBox 1"/>
          <p:cNvSpPr txBox="1"/>
          <p:nvPr/>
        </p:nvSpPr>
        <p:spPr>
          <a:xfrm>
            <a:off x="8046809" y="3259754"/>
            <a:ext cx="1633499" cy="523220"/>
          </a:xfrm>
          <a:prstGeom prst="rect">
            <a:avLst/>
          </a:prstGeom>
          <a:noFill/>
        </p:spPr>
        <p:txBody>
          <a:bodyPr rot="0" spcFirstLastPara="0" vert="horz" wrap="square" lIns="91440" tIns="45720" rIns="91440" bIns="45720" numCol="1" spcCol="0" rtlCol="0" fromWordArt="0" anchor="t" anchorCtr="0" forceAA="0" compatLnSpc="1">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2800" b="1" dirty="0">
                <a:solidFill>
                  <a:schemeClr val="accent1">
                    <a:lumMod val="50000"/>
                  </a:schemeClr>
                </a:solidFill>
                <a:cs typeface="Calibri" panose="020F0502020204030204"/>
              </a:rPr>
              <a:t>Methods</a:t>
            </a:r>
            <a:endParaRPr lang="en-US" sz="2800" b="1" dirty="0">
              <a:solidFill>
                <a:schemeClr val="accent1">
                  <a:lumMod val="50000"/>
                </a:schemeClr>
              </a:solidFill>
              <a:cs typeface="Calibri" panose="020F0502020204030204"/>
            </a:endParaRPr>
          </a:p>
        </p:txBody>
      </p:sp>
      <p:sp>
        <p:nvSpPr>
          <p:cNvPr id="7" name="TextBox 6"/>
          <p:cNvSpPr txBox="1"/>
          <p:nvPr/>
        </p:nvSpPr>
        <p:spPr>
          <a:xfrm>
            <a:off x="2198808" y="4068650"/>
            <a:ext cx="1998617"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l"/>
            <a:r>
              <a:rPr lang="en-US" dirty="0">
                <a:solidFill>
                  <a:schemeClr val="accent1">
                    <a:lumMod val="50000"/>
                  </a:schemeClr>
                </a:solidFill>
                <a:ea typeface="+mn-lt"/>
                <a:cs typeface="+mn-lt"/>
              </a:rPr>
              <a:t>Title</a:t>
            </a:r>
            <a:endParaRPr lang="en-US">
              <a:cs typeface="Calibri" panose="020F0502020204030204"/>
            </a:endParaRPr>
          </a:p>
          <a:p>
            <a:r>
              <a:rPr lang="en-US" dirty="0">
                <a:solidFill>
                  <a:schemeClr val="accent1">
                    <a:lumMod val="50000"/>
                  </a:schemeClr>
                </a:solidFill>
                <a:ea typeface="+mn-lt"/>
                <a:cs typeface="+mn-lt"/>
              </a:rPr>
              <a:t>Company</a:t>
            </a:r>
            <a:endParaRPr lang="en-US" dirty="0">
              <a:solidFill>
                <a:schemeClr val="accent1">
                  <a:lumMod val="50000"/>
                </a:schemeClr>
              </a:solidFill>
              <a:ea typeface="+mn-lt"/>
              <a:cs typeface="+mn-lt"/>
            </a:endParaRPr>
          </a:p>
          <a:p>
            <a:r>
              <a:rPr lang="en-US" dirty="0">
                <a:solidFill>
                  <a:schemeClr val="accent1">
                    <a:lumMod val="50000"/>
                  </a:schemeClr>
                </a:solidFill>
                <a:ea typeface="+mn-lt"/>
                <a:cs typeface="+mn-lt"/>
              </a:rPr>
              <a:t>Salary</a:t>
            </a:r>
            <a:endParaRPr lang="en-US" dirty="0">
              <a:solidFill>
                <a:schemeClr val="accent1">
                  <a:lumMod val="50000"/>
                </a:schemeClr>
              </a:solidFill>
              <a:ea typeface="+mn-lt"/>
              <a:cs typeface="+mn-lt"/>
            </a:endParaRPr>
          </a:p>
          <a:p>
            <a:r>
              <a:rPr lang="en-US" dirty="0">
                <a:solidFill>
                  <a:schemeClr val="accent1">
                    <a:lumMod val="50000"/>
                  </a:schemeClr>
                </a:solidFill>
                <a:ea typeface="+mn-lt"/>
                <a:cs typeface="+mn-lt"/>
              </a:rPr>
              <a:t>Responsibilities</a:t>
            </a:r>
            <a:endParaRPr lang="en-US" dirty="0">
              <a:solidFill>
                <a:schemeClr val="accent1">
                  <a:lumMod val="50000"/>
                </a:schemeClr>
              </a:solidFill>
              <a:ea typeface="+mn-lt"/>
              <a:cs typeface="+mn-lt"/>
            </a:endParaRPr>
          </a:p>
          <a:p>
            <a:r>
              <a:rPr lang="en-US" dirty="0">
                <a:solidFill>
                  <a:schemeClr val="accent1">
                    <a:lumMod val="50000"/>
                  </a:schemeClr>
                </a:solidFill>
                <a:ea typeface="+mn-lt"/>
                <a:cs typeface="+mn-lt"/>
              </a:rPr>
              <a:t>Requirements</a:t>
            </a:r>
            <a:endParaRPr lang="en-US" dirty="0">
              <a:solidFill>
                <a:schemeClr val="accent1">
                  <a:lumMod val="50000"/>
                </a:schemeClr>
              </a:solidFill>
              <a:cs typeface="Calibri" panose="020F0502020204030204"/>
            </a:endParaRPr>
          </a:p>
        </p:txBody>
      </p:sp>
      <p:sp>
        <p:nvSpPr>
          <p:cNvPr id="9" name="TextBox 8"/>
          <p:cNvSpPr txBox="1"/>
          <p:nvPr/>
        </p:nvSpPr>
        <p:spPr>
          <a:xfrm>
            <a:off x="8138711" y="4074590"/>
            <a:ext cx="1443445"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l"/>
            <a:r>
              <a:rPr lang="en-US" dirty="0">
                <a:solidFill>
                  <a:schemeClr val="accent1">
                    <a:lumMod val="50000"/>
                  </a:schemeClr>
                </a:solidFill>
                <a:ea typeface="+mn-lt"/>
                <a:cs typeface="+mn-lt"/>
              </a:rPr>
              <a:t>Apply</a:t>
            </a:r>
            <a:endParaRPr lang="en-US" dirty="0">
              <a:solidFill>
                <a:schemeClr val="accent1">
                  <a:lumMod val="50000"/>
                </a:schemeClr>
              </a:solidFill>
              <a:ea typeface="+mn-lt"/>
              <a:cs typeface="+mn-lt"/>
            </a:endParaRPr>
          </a:p>
          <a:p>
            <a:r>
              <a:rPr lang="en-US" dirty="0">
                <a:solidFill>
                  <a:schemeClr val="accent1">
                    <a:lumMod val="50000"/>
                  </a:schemeClr>
                </a:solidFill>
                <a:ea typeface="+mn-lt"/>
                <a:cs typeface="+mn-lt"/>
              </a:rPr>
              <a:t>Interview</a:t>
            </a:r>
            <a:endParaRPr lang="en-US" dirty="0">
              <a:solidFill>
                <a:schemeClr val="accent1">
                  <a:lumMod val="50000"/>
                </a:schemeClr>
              </a:solidFill>
              <a:ea typeface="+mn-lt"/>
              <a:cs typeface="+mn-lt"/>
            </a:endParaRPr>
          </a:p>
          <a:p>
            <a:r>
              <a:rPr lang="en-US" dirty="0">
                <a:solidFill>
                  <a:schemeClr val="accent1">
                    <a:lumMod val="50000"/>
                  </a:schemeClr>
                </a:solidFill>
                <a:ea typeface="+mn-lt"/>
                <a:cs typeface="+mn-lt"/>
              </a:rPr>
              <a:t>Accept Offer</a:t>
            </a:r>
            <a:endParaRPr lang="en-US" dirty="0">
              <a:solidFill>
                <a:schemeClr val="accent1">
                  <a:lumMod val="50000"/>
                </a:schemeClr>
              </a:solidFill>
              <a:ea typeface="+mn-lt"/>
              <a:cs typeface="+mn-lt"/>
            </a:endParaRPr>
          </a:p>
          <a:p>
            <a:r>
              <a:rPr lang="en-US" dirty="0">
                <a:solidFill>
                  <a:schemeClr val="accent1">
                    <a:lumMod val="50000"/>
                  </a:schemeClr>
                </a:solidFill>
                <a:ea typeface="+mn-lt"/>
                <a:cs typeface="+mn-lt"/>
              </a:rPr>
              <a:t>Resign</a:t>
            </a:r>
            <a:endParaRPr lang="en-US" dirty="0">
              <a:solidFill>
                <a:schemeClr val="accent1">
                  <a:lumMod val="50000"/>
                </a:schemeClr>
              </a:solidFill>
            </a:endParaRPr>
          </a:p>
        </p:txBody>
      </p:sp>
      <p:cxnSp>
        <p:nvCxnSpPr>
          <p:cNvPr id="14" name="Straight Arrow Connector 13"/>
          <p:cNvCxnSpPr/>
          <p:nvPr/>
        </p:nvCxnSpPr>
        <p:spPr>
          <a:xfrm>
            <a:off x="6010815" y="2970003"/>
            <a:ext cx="1906437" cy="4830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a:off x="3632799" y="2970001"/>
            <a:ext cx="1486619" cy="3105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362514" y="493951"/>
            <a:ext cx="167023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cs typeface="Calibri" panose="020F0502020204030204"/>
              </a:rPr>
              <a:t>Example :</a:t>
            </a:r>
            <a:endParaRPr lang="en-US" sz="2400"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randombar(horizontal)">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15"/>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13"/>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7"/>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14"/>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0" nodeType="clickEffect">
                                  <p:stCondLst>
                                    <p:cond delay="0"/>
                                  </p:stCondLst>
                                  <p:childTnLst>
                                    <p:set>
                                      <p:cBhvr>
                                        <p:cTn id="45" dur="1" fill="hold">
                                          <p:stCondLst>
                                            <p:cond delay="0"/>
                                          </p:stCondLst>
                                        </p:cTn>
                                        <p:tgtEl>
                                          <p:spTgt spid="2"/>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grpId="0" nodeType="clickEffect">
                                  <p:stCondLst>
                                    <p:cond delay="0"/>
                                  </p:stCondLst>
                                  <p:childTnLst>
                                    <p:set>
                                      <p:cBhvr>
                                        <p:cTn id="49"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13" grpId="0"/>
      <p:bldP spid="2" grpId="0"/>
      <p:bldP spid="7" grpId="0"/>
      <p:bldP spid="9" grpId="0"/>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8"/>
          <p:cNvPicPr>
            <a:picLocks noChangeAspect="1"/>
          </p:cNvPicPr>
          <p:nvPr/>
        </p:nvPicPr>
        <p:blipFill>
          <a:blip r:embed="rId1"/>
          <a:stretch>
            <a:fillRect/>
          </a:stretch>
        </p:blipFill>
        <p:spPr>
          <a:xfrm>
            <a:off x="363298" y="6128439"/>
            <a:ext cx="1228725" cy="409575"/>
          </a:xfrm>
          <a:prstGeom prst="rect">
            <a:avLst/>
          </a:prstGeom>
        </p:spPr>
      </p:pic>
      <p:pic>
        <p:nvPicPr>
          <p:cNvPr id="3" name="Picture 3"/>
          <p:cNvPicPr>
            <a:picLocks noChangeAspect="1"/>
          </p:cNvPicPr>
          <p:nvPr/>
        </p:nvPicPr>
        <p:blipFill>
          <a:blip r:embed="rId2"/>
          <a:stretch>
            <a:fillRect/>
          </a:stretch>
        </p:blipFill>
        <p:spPr>
          <a:xfrm>
            <a:off x="3531080" y="1073236"/>
            <a:ext cx="6811990" cy="5430397"/>
          </a:xfrm>
          <a:prstGeom prst="rect">
            <a:avLst/>
          </a:prstGeom>
        </p:spPr>
      </p:pic>
      <p:sp>
        <p:nvSpPr>
          <p:cNvPr id="4" name="TextBox 3"/>
          <p:cNvSpPr txBox="1"/>
          <p:nvPr/>
        </p:nvSpPr>
        <p:spPr>
          <a:xfrm>
            <a:off x="1605044" y="666091"/>
            <a:ext cx="3548269"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000" b="1" dirty="0">
                <a:cs typeface="Calibri" panose="020F0502020204030204"/>
              </a:rPr>
              <a:t>EXAMPLE :</a:t>
            </a:r>
            <a:endParaRPr lang="en-US" sz="2000" b="1" dirty="0">
              <a:cs typeface="Calibri" panose="020F050202020403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1"/>
          <p:cNvSpPr txBox="1"/>
          <p:nvPr/>
        </p:nvSpPr>
        <p:spPr>
          <a:xfrm>
            <a:off x="792703" y="312775"/>
            <a:ext cx="5181510" cy="1671569"/>
          </a:xfrm>
          <a:prstGeom prst="rect">
            <a:avLst/>
          </a:prstGeom>
        </p:spPr>
        <p:txBody>
          <a:bodyPr rot="0" spcFirstLastPara="0" vert="horz" lIns="91440" tIns="45720" rIns="91440" bIns="45720" numCol="1" spcCol="0" rtlCol="0" fromWordArt="0" anchor="ctr" anchorCtr="0" forceAA="0" compatLnSpc="1">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Bef>
                <a:spcPct val="0"/>
              </a:spcBef>
              <a:spcAft>
                <a:spcPts val="600"/>
              </a:spcAft>
            </a:pPr>
            <a:r>
              <a:rPr lang="en-US" sz="4000" b="1" dirty="0">
                <a:solidFill>
                  <a:schemeClr val="accent1">
                    <a:lumMod val="50000"/>
                  </a:schemeClr>
                </a:solidFill>
                <a:latin typeface="+mj-lt"/>
                <a:ea typeface="+mj-ea"/>
                <a:cs typeface="+mj-cs"/>
              </a:rPr>
              <a:t>  </a:t>
            </a:r>
            <a:r>
              <a:rPr lang="en-US" sz="4000" b="1" dirty="0">
                <a:solidFill>
                  <a:schemeClr val="accent1">
                    <a:lumMod val="75000"/>
                  </a:schemeClr>
                </a:solidFill>
                <a:latin typeface="+mj-lt"/>
                <a:ea typeface="+mj-ea"/>
                <a:cs typeface="+mj-cs"/>
              </a:rPr>
              <a:t> Object</a:t>
            </a:r>
            <a:endParaRPr lang="en-US" sz="4000" b="1" dirty="0">
              <a:solidFill>
                <a:schemeClr val="accent1">
                  <a:lumMod val="75000"/>
                </a:schemeClr>
              </a:solidFill>
              <a:latin typeface="+mj-lt"/>
              <a:ea typeface="+mj-ea"/>
              <a:cs typeface="+mj-cs"/>
            </a:endParaRPr>
          </a:p>
        </p:txBody>
      </p:sp>
      <p:sp>
        <p:nvSpPr>
          <p:cNvPr id="10" name="TextBox 9"/>
          <p:cNvSpPr txBox="1"/>
          <p:nvPr/>
        </p:nvSpPr>
        <p:spPr>
          <a:xfrm>
            <a:off x="1037119" y="1975329"/>
            <a:ext cx="5900375" cy="2428476"/>
          </a:xfrm>
          <a:prstGeom prst="rect">
            <a:avLst/>
          </a:prstGeom>
        </p:spPr>
        <p:txBody>
          <a:bodyPr rot="0" spcFirstLastPara="0" vertOverflow="overflow" horzOverflow="overflow" vert="horz" lIns="91440" tIns="45720" rIns="91440" bIns="45720" numCol="1" spcCol="0" rtlCol="0" fromWordArt="0" anchor="t" anchorCtr="0" forceAA="0" compatLnSpc="1">
            <a:normAutofit/>
          </a:bodyPr>
          <a:lstStyle/>
          <a:p>
            <a:pPr algn="just"/>
            <a:r>
              <a:rPr lang="en-US" sz="2200" dirty="0">
                <a:ea typeface="+mn-lt"/>
                <a:cs typeface="+mn-lt"/>
              </a:rPr>
              <a:t>Objects are entities that have behavior , that hold information, and that can interact with one another.</a:t>
            </a:r>
            <a:endParaRPr lang="en-US" dirty="0">
              <a:ea typeface="+mn-lt"/>
              <a:cs typeface="+mn-lt"/>
            </a:endParaRPr>
          </a:p>
          <a:p>
            <a:pPr algn="just"/>
            <a:r>
              <a:rPr lang="en-US" sz="2200" dirty="0">
                <a:ea typeface="+mn-lt"/>
                <a:cs typeface="+mn-lt"/>
              </a:rPr>
              <a:t>In pure OOP terms an object is an instance of a class.</a:t>
            </a:r>
            <a:endParaRPr lang="en-US" dirty="0">
              <a:cs typeface="Calibri" panose="020F0502020204030204"/>
            </a:endParaRPr>
          </a:p>
          <a:p>
            <a:pPr marL="342900" indent="-342900" algn="just">
              <a:buFont typeface="Arial" panose="020B0604020202020204"/>
              <a:buChar char="•"/>
            </a:pPr>
            <a:endParaRPr lang="en-US" sz="2200" dirty="0">
              <a:ea typeface="+mn-lt"/>
              <a:cs typeface="+mn-lt"/>
            </a:endParaRPr>
          </a:p>
          <a:p>
            <a:pPr algn="just"/>
            <a:endParaRPr lang="en-US"/>
          </a:p>
          <a:p>
            <a:pPr algn="just">
              <a:lnSpc>
                <a:spcPct val="90000"/>
              </a:lnSpc>
              <a:spcAft>
                <a:spcPts val="600"/>
              </a:spcAft>
            </a:pPr>
            <a:endParaRPr lang="en-US" sz="2200" dirty="0">
              <a:cs typeface="Calibri" panose="020F0502020204030204"/>
            </a:endParaRPr>
          </a:p>
          <a:p>
            <a:pPr marL="742950" indent="-228600">
              <a:lnSpc>
                <a:spcPct val="90000"/>
              </a:lnSpc>
              <a:spcAft>
                <a:spcPts val="600"/>
              </a:spcAft>
              <a:buFont typeface="Arial" panose="020B0604020202020204" pitchFamily="34" charset="0"/>
              <a:buChar char="•"/>
            </a:pPr>
            <a:endParaRPr lang="en-US" sz="2000"/>
          </a:p>
          <a:p>
            <a:pPr indent="-228600">
              <a:lnSpc>
                <a:spcPct val="90000"/>
              </a:lnSpc>
              <a:spcAft>
                <a:spcPts val="600"/>
              </a:spcAft>
              <a:buFont typeface="Arial" panose="020B0604020202020204" pitchFamily="34" charset="0"/>
              <a:buChar char="•"/>
            </a:pPr>
            <a:endParaRPr lang="en-US" sz="2000"/>
          </a:p>
        </p:txBody>
      </p:sp>
      <p:pic>
        <p:nvPicPr>
          <p:cNvPr id="8" name="Picture 8"/>
          <p:cNvPicPr>
            <a:picLocks noChangeAspect="1"/>
          </p:cNvPicPr>
          <p:nvPr/>
        </p:nvPicPr>
        <p:blipFill>
          <a:blip r:embed="rId1"/>
          <a:stretch>
            <a:fillRect/>
          </a:stretch>
        </p:blipFill>
        <p:spPr>
          <a:xfrm>
            <a:off x="363298" y="6128439"/>
            <a:ext cx="1228725" cy="409575"/>
          </a:xfrm>
          <a:prstGeom prst="rect">
            <a:avLst/>
          </a:prstGeom>
        </p:spPr>
      </p:pic>
      <p:pic>
        <p:nvPicPr>
          <p:cNvPr id="4" name="Picture 4"/>
          <p:cNvPicPr>
            <a:picLocks noChangeAspect="1"/>
          </p:cNvPicPr>
          <p:nvPr/>
        </p:nvPicPr>
        <p:blipFill>
          <a:blip r:embed="rId2"/>
          <a:stretch>
            <a:fillRect/>
          </a:stretch>
        </p:blipFill>
        <p:spPr>
          <a:xfrm>
            <a:off x="6837873" y="617508"/>
            <a:ext cx="5359876" cy="516290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8"/>
          <p:cNvPicPr>
            <a:picLocks noChangeAspect="1"/>
          </p:cNvPicPr>
          <p:nvPr/>
        </p:nvPicPr>
        <p:blipFill>
          <a:blip r:embed="rId1"/>
          <a:stretch>
            <a:fillRect/>
          </a:stretch>
        </p:blipFill>
        <p:spPr>
          <a:xfrm>
            <a:off x="363298" y="6128439"/>
            <a:ext cx="1228725" cy="409575"/>
          </a:xfrm>
          <a:prstGeom prst="rect">
            <a:avLst/>
          </a:prstGeom>
        </p:spPr>
      </p:pic>
      <p:sp>
        <p:nvSpPr>
          <p:cNvPr id="4" name="TextBox 3"/>
          <p:cNvSpPr txBox="1"/>
          <p:nvPr/>
        </p:nvSpPr>
        <p:spPr>
          <a:xfrm>
            <a:off x="1605044" y="666091"/>
            <a:ext cx="3548269"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000" b="1" dirty="0">
                <a:cs typeface="Calibri" panose="020F0502020204030204"/>
              </a:rPr>
              <a:t>EXAMPLE :</a:t>
            </a:r>
            <a:endParaRPr lang="en-US" sz="2000" b="1" dirty="0">
              <a:cs typeface="Calibri" panose="020F0502020204030204"/>
            </a:endParaRPr>
          </a:p>
        </p:txBody>
      </p:sp>
      <p:pic>
        <p:nvPicPr>
          <p:cNvPr id="2" name="Picture 4" descr="Graphical user interface, text&#10;&#10;Description automatically generated"/>
          <p:cNvPicPr>
            <a:picLocks noChangeAspect="1"/>
          </p:cNvPicPr>
          <p:nvPr/>
        </p:nvPicPr>
        <p:blipFill>
          <a:blip r:embed="rId2"/>
          <a:stretch>
            <a:fillRect/>
          </a:stretch>
        </p:blipFill>
        <p:spPr>
          <a:xfrm>
            <a:off x="3444816" y="1131835"/>
            <a:ext cx="5791199" cy="3616672"/>
          </a:xfrm>
          <a:prstGeom prst="rect">
            <a:avLst/>
          </a:prstGeom>
          <a:ln>
            <a:solidFill>
              <a:schemeClr val="tx1"/>
            </a:solidFill>
          </a:ln>
        </p:spPr>
      </p:pic>
      <p:sp>
        <p:nvSpPr>
          <p:cNvPr id="5" name="TextBox 4"/>
          <p:cNvSpPr txBox="1"/>
          <p:nvPr/>
        </p:nvSpPr>
        <p:spPr>
          <a:xfrm>
            <a:off x="1535937" y="4810516"/>
            <a:ext cx="10407432"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dirty="0">
                <a:ea typeface="+mn-lt"/>
                <a:cs typeface="+mn-lt"/>
              </a:rPr>
              <a:t>In C#, objects are created using the "new" keyword followed by the name of the class to be instantiated. </a:t>
            </a:r>
            <a:endParaRPr lang="en-US">
              <a:cs typeface="Calibri" panose="020F0502020204030204"/>
            </a:endParaRPr>
          </a:p>
          <a:p>
            <a:r>
              <a:rPr lang="en-US" dirty="0">
                <a:ea typeface="+mn-lt"/>
                <a:cs typeface="+mn-lt"/>
              </a:rPr>
              <a:t>Syntax :-</a:t>
            </a:r>
            <a:endParaRPr lang="en-US">
              <a:cs typeface="Calibri" panose="020F0502020204030204"/>
            </a:endParaRPr>
          </a:p>
          <a:p>
            <a:r>
              <a:rPr lang="en-US" dirty="0">
                <a:ea typeface="+mn-lt"/>
                <a:cs typeface="+mn-lt"/>
              </a:rPr>
              <a:t>Class name object name =new constructor()</a:t>
            </a:r>
            <a:r>
              <a:rPr lang="en-US" sz="2400" dirty="0">
                <a:ea typeface="+mn-lt"/>
                <a:cs typeface="+mn-lt"/>
              </a:rPr>
              <a:t>;</a:t>
            </a:r>
            <a:endParaRPr 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3232</Words>
  <Application>WPS Presentation</Application>
  <PresentationFormat>Widescreen</PresentationFormat>
  <Paragraphs>178</Paragraphs>
  <Slides>26</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26</vt:i4>
      </vt:variant>
    </vt:vector>
  </HeadingPairs>
  <TitlesOfParts>
    <vt:vector size="39" baseType="lpstr">
      <vt:lpstr>Arial</vt:lpstr>
      <vt:lpstr>SimSun</vt:lpstr>
      <vt:lpstr>Wingdings</vt:lpstr>
      <vt:lpstr>Calibri</vt:lpstr>
      <vt:lpstr>Wingdings</vt:lpstr>
      <vt:lpstr>Segoe UI</vt:lpstr>
      <vt:lpstr>Arial</vt:lpstr>
      <vt:lpstr>Calibri Light</vt:lpstr>
      <vt:lpstr>Microsoft YaHei</vt:lpstr>
      <vt:lpstr>Arial Unicode MS</vt:lpstr>
      <vt:lpstr>Calibri Light</vt:lpstr>
      <vt:lpstr>Calibri</vt:lpstr>
      <vt:lpstr>office theme</vt:lpstr>
      <vt:lpstr>Object Oriented Programming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aitrich</cp:lastModifiedBy>
  <cp:revision>1143</cp:revision>
  <dcterms:created xsi:type="dcterms:W3CDTF">2023-06-06T07:07:00Z</dcterms:created>
  <dcterms:modified xsi:type="dcterms:W3CDTF">2023-06-23T06:27:00Z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4D6CBD580A5F45AD9319048A7EB13D53</vt:lpwstr>
  </property>
  <property fmtid="{D5CDD505-2E9C-101B-9397-08002B2CF9AE}" pid="3" name="KSOProductBuildVer">
    <vt:lpwstr>1033-11.2.0.11537</vt:lpwstr>
  </property>
</Properties>
</file>

<file path=docProps/thumbnail.jpeg>
</file>